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CA9605-0E11-410E-B1C9-38C5D14EEFCE}" v="1950" dt="2020-10-15T23:07:11.570"/>
    <p1510:client id="{4EB5632F-9A12-4D4E-9711-91AF5DEAF015}" v="321" dt="2020-10-16T00:41:37.804"/>
    <p1510:client id="{9B1DF5D4-C286-40C8-912A-F9225476F63D}" v="227" dt="2020-10-15T23:11:57.650"/>
    <p1510:client id="{C8C09D6E-9A44-4D04-A9A1-95C2734F2FC5}" v="786" dt="2020-10-14T21:58:11.935"/>
    <p1510:client id="{CACE9BA8-E869-45E4-9A2B-4882EB8413D2}" v="1302" dt="2020-10-15T04:16:40.17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10/15/2020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758940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690467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92522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999615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10/15/2020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1905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10/15/2020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61719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10/15/2020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95195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10/15/2020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76560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10/15/2020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33124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35676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531476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10/15/2020</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329679981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store.arduino.cc/usa/arduino-uno-rev3" TargetMode="External"/><Relationship Id="rId2" Type="http://schemas.openxmlformats.org/officeDocument/2006/relationships/hyperlink" Target="http://Bhttps:/beagleboard.org/black" TargetMode="External"/><Relationship Id="rId1" Type="http://schemas.openxmlformats.org/officeDocument/2006/relationships/slideLayout" Target="../slideLayouts/slideLayout2.xml"/><Relationship Id="rId6" Type="http://schemas.openxmlformats.org/officeDocument/2006/relationships/hyperlink" Target="https://www.elprocus.com/rf-module-transmitter-receiver/" TargetMode="External"/><Relationship Id="rId5" Type="http://schemas.openxmlformats.org/officeDocument/2006/relationships/hyperlink" Target="https://invensense.tdk.com/products/motion-tracking/6-axis/mpu-6050/" TargetMode="External"/><Relationship Id="rId4" Type="http://schemas.openxmlformats.org/officeDocument/2006/relationships/hyperlink" Target="https://www.addicore.com/GY-521-MPU6050-p/170.ht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twi-global.com/technical-knowledge/faqs/what-is-soldering#HowitWorks" TargetMode="External"/><Relationship Id="rId7" Type="http://schemas.openxmlformats.org/officeDocument/2006/relationships/hyperlink" Target="http://blog.sparkfuneducation.com/what-is-jumper-wire" TargetMode="External"/><Relationship Id="rId2" Type="http://schemas.openxmlformats.org/officeDocument/2006/relationships/hyperlink" Target="https://www.claytonpower.com/products/lithium-ion-batteries/specifications/" TargetMode="External"/><Relationship Id="rId1" Type="http://schemas.openxmlformats.org/officeDocument/2006/relationships/slideLayout" Target="../slideLayouts/slideLayout2.xml"/><Relationship Id="rId6" Type="http://schemas.openxmlformats.org/officeDocument/2006/relationships/hyperlink" Target="http://wiring.org.co/learning/tutorials/breadboard/" TargetMode="External"/><Relationship Id="rId5" Type="http://schemas.openxmlformats.org/officeDocument/2006/relationships/hyperlink" Target="https://medium.com/@Graylogix/general-purpose-pcbs-f5ca0f09e99e" TargetMode="External"/><Relationship Id="rId4" Type="http://schemas.openxmlformats.org/officeDocument/2006/relationships/hyperlink" Target="https://www.fluke.com/en-ca/learn/best-practices/measurement-basics/electricity/what-is-a-digital-multimeter"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53404" y="838367"/>
            <a:ext cx="9689909" cy="5636357"/>
          </a:xfrm>
        </p:spPr>
        <p:txBody>
          <a:bodyPr vert="horz" lIns="91440" tIns="45720" rIns="91440" bIns="45720" rtlCol="0" anchor="t">
            <a:normAutofit lnSpcReduction="10000"/>
          </a:bodyPr>
          <a:lstStyle/>
          <a:p>
            <a:r>
              <a:rPr lang="en-US" sz="3000" b="1" dirty="0">
                <a:cs typeface="Calibri"/>
              </a:rPr>
              <a:t>1st Individual Meeting-Group5</a:t>
            </a:r>
          </a:p>
          <a:p>
            <a:endParaRPr lang="en-US" sz="3000" b="1" dirty="0">
              <a:cs typeface="Calibri"/>
            </a:endParaRPr>
          </a:p>
          <a:p>
            <a:r>
              <a:rPr lang="en-US" sz="3500" b="1" dirty="0">
                <a:cs typeface="Calibri"/>
              </a:rPr>
              <a:t>Hardware Component Selection and Ordering</a:t>
            </a:r>
          </a:p>
          <a:p>
            <a:endParaRPr lang="en-US" sz="3000" dirty="0">
              <a:cs typeface="Calibri"/>
            </a:endParaRPr>
          </a:p>
          <a:p>
            <a:endParaRPr lang="en-US" sz="3000" dirty="0">
              <a:cs typeface="Calibri"/>
            </a:endParaRPr>
          </a:p>
          <a:p>
            <a:pPr algn="r"/>
            <a:endParaRPr lang="en-US" sz="3000" dirty="0">
              <a:cs typeface="Calibri"/>
            </a:endParaRPr>
          </a:p>
          <a:p>
            <a:pPr algn="r"/>
            <a:r>
              <a:rPr lang="en-US" sz="3000" dirty="0">
                <a:cs typeface="Calibri"/>
              </a:rPr>
              <a:t>Instructor: Prof. Mike </a:t>
            </a:r>
            <a:r>
              <a:rPr lang="en-US" sz="3000" dirty="0" err="1">
                <a:cs typeface="Calibri"/>
              </a:rPr>
              <a:t>Aleshams</a:t>
            </a:r>
            <a:endParaRPr lang="en-US" sz="3000" dirty="0">
              <a:cs typeface="Calibri"/>
            </a:endParaRPr>
          </a:p>
          <a:p>
            <a:r>
              <a:rPr lang="en-US" sz="3000" dirty="0">
                <a:cs typeface="Calibri"/>
              </a:rPr>
              <a:t>                                             </a:t>
            </a:r>
          </a:p>
          <a:p>
            <a:r>
              <a:rPr lang="en-US" sz="3000" dirty="0">
                <a:cs typeface="Calibri"/>
              </a:rPr>
              <a:t>                                                   Submitted by</a:t>
            </a:r>
          </a:p>
          <a:p>
            <a:pPr algn="r"/>
            <a:r>
              <a:rPr lang="en-US" sz="3000" dirty="0">
                <a:cs typeface="Calibri"/>
              </a:rPr>
              <a:t>Soumya </a:t>
            </a:r>
            <a:r>
              <a:rPr lang="en-US" sz="3000" dirty="0" err="1">
                <a:cs typeface="Calibri"/>
              </a:rPr>
              <a:t>Thazhathu</a:t>
            </a:r>
            <a:r>
              <a:rPr lang="en-US" sz="3000" dirty="0">
                <a:cs typeface="Calibri"/>
              </a:rPr>
              <a:t> </a:t>
            </a:r>
            <a:r>
              <a:rPr lang="en-US" sz="3000" dirty="0" err="1">
                <a:cs typeface="Calibri"/>
              </a:rPr>
              <a:t>Panchickal</a:t>
            </a:r>
          </a:p>
          <a:p>
            <a:pPr algn="r"/>
            <a:r>
              <a:rPr lang="en-US" sz="3000" dirty="0">
                <a:cs typeface="Calibri"/>
              </a:rPr>
              <a:t>(C0753009)</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A circuit board&#10;&#10;Description automatically generated">
            <a:extLst>
              <a:ext uri="{FF2B5EF4-FFF2-40B4-BE49-F238E27FC236}">
                <a16:creationId xmlns:a16="http://schemas.microsoft.com/office/drawing/2014/main" id="{79DCC421-84F1-440E-B140-DD5AB2E0EAA6}"/>
              </a:ext>
            </a:extLst>
          </p:cNvPr>
          <p:cNvPicPr>
            <a:picLocks noChangeAspect="1"/>
          </p:cNvPicPr>
          <p:nvPr/>
        </p:nvPicPr>
        <p:blipFill>
          <a:blip r:embed="rId2"/>
          <a:stretch>
            <a:fillRect/>
          </a:stretch>
        </p:blipFill>
        <p:spPr>
          <a:xfrm>
            <a:off x="7197724" y="1383507"/>
            <a:ext cx="4465638" cy="4381500"/>
          </a:xfrm>
          <a:prstGeom prst="rect">
            <a:avLst/>
          </a:prstGeom>
        </p:spPr>
      </p:pic>
      <p:sp>
        <p:nvSpPr>
          <p:cNvPr id="7" name="Content Placeholder 6">
            <a:extLst>
              <a:ext uri="{FF2B5EF4-FFF2-40B4-BE49-F238E27FC236}">
                <a16:creationId xmlns:a16="http://schemas.microsoft.com/office/drawing/2014/main" id="{B24FC6F2-2BF7-4C14-8C6A-B39D22C746FE}"/>
              </a:ext>
            </a:extLst>
          </p:cNvPr>
          <p:cNvSpPr>
            <a:spLocks noGrp="1"/>
          </p:cNvSpPr>
          <p:nvPr>
            <p:ph idx="1"/>
          </p:nvPr>
        </p:nvSpPr>
        <p:spPr>
          <a:xfrm>
            <a:off x="647702" y="504032"/>
            <a:ext cx="10706098" cy="5803899"/>
          </a:xfrm>
        </p:spPr>
        <p:txBody>
          <a:bodyPr vert="horz" lIns="91440" tIns="45720" rIns="91440" bIns="45720" rtlCol="0" anchor="t">
            <a:normAutofit/>
          </a:bodyPr>
          <a:lstStyle/>
          <a:p>
            <a:pPr marL="0" indent="0" algn="ctr">
              <a:buNone/>
            </a:pPr>
            <a:r>
              <a:rPr lang="en-US" sz="3000" b="1">
                <a:cs typeface="Calibri" panose="020F0502020204030204"/>
              </a:rPr>
              <a:t>4. RF 433MHz Transmitter-Receiver</a:t>
            </a:r>
          </a:p>
          <a:p>
            <a:pPr marL="0" indent="0">
              <a:buNone/>
            </a:pPr>
            <a:endParaRPr lang="en-US" sz="3000" b="1" dirty="0">
              <a:cs typeface="Calibri" panose="020F0502020204030204"/>
            </a:endParaRPr>
          </a:p>
          <a:p>
            <a:pPr>
              <a:buFont typeface="Arial"/>
              <a:buChar char="•"/>
            </a:pPr>
            <a:r>
              <a:rPr lang="en-US" sz="2200">
                <a:ea typeface="+mn-lt"/>
                <a:cs typeface="+mn-lt"/>
              </a:rPr>
              <a:t>Receiver frequency: 433MHz.</a:t>
            </a:r>
            <a:endParaRPr lang="en-US" sz="2200">
              <a:cs typeface="Calibri"/>
            </a:endParaRPr>
          </a:p>
          <a:p>
            <a:pPr>
              <a:buFont typeface="Arial"/>
              <a:buChar char="•"/>
            </a:pPr>
            <a:r>
              <a:rPr lang="en-US" sz="2200">
                <a:ea typeface="+mn-lt"/>
                <a:cs typeface="+mn-lt"/>
              </a:rPr>
              <a:t>Receiver typical sensitivity: 105Dbm.</a:t>
            </a:r>
            <a:endParaRPr lang="en-US" sz="2200">
              <a:cs typeface="Calibri"/>
            </a:endParaRPr>
          </a:p>
          <a:p>
            <a:pPr>
              <a:buFont typeface="Arial"/>
              <a:buChar char="•"/>
            </a:pPr>
            <a:r>
              <a:rPr lang="en-US" sz="2200">
                <a:ea typeface="+mn-lt"/>
                <a:cs typeface="+mn-lt"/>
              </a:rPr>
              <a:t>Receiver current supply: 3.5mA.</a:t>
            </a:r>
            <a:endParaRPr lang="en-US" sz="2200">
              <a:cs typeface="Calibri"/>
            </a:endParaRPr>
          </a:p>
          <a:p>
            <a:pPr>
              <a:buFont typeface="Arial"/>
              <a:buChar char="•"/>
            </a:pPr>
            <a:r>
              <a:rPr lang="en-US" sz="2200">
                <a:ea typeface="+mn-lt"/>
                <a:cs typeface="+mn-lt"/>
              </a:rPr>
              <a:t>Receiver operating voltage: 5V.</a:t>
            </a:r>
            <a:endParaRPr lang="en-US" sz="2200">
              <a:cs typeface="Calibri"/>
            </a:endParaRPr>
          </a:p>
          <a:p>
            <a:pPr>
              <a:buFont typeface="Arial"/>
              <a:buChar char="•"/>
            </a:pPr>
            <a:r>
              <a:rPr lang="en-US" sz="2200">
                <a:ea typeface="+mn-lt"/>
                <a:cs typeface="+mn-lt"/>
              </a:rPr>
              <a:t>Low power consumption.</a:t>
            </a:r>
            <a:endParaRPr lang="en-US" sz="2200">
              <a:cs typeface="Calibri"/>
            </a:endParaRPr>
          </a:p>
          <a:p>
            <a:pPr>
              <a:buFont typeface="Arial"/>
              <a:buChar char="•"/>
            </a:pPr>
            <a:r>
              <a:rPr lang="en-US" sz="2200">
                <a:ea typeface="+mn-lt"/>
                <a:cs typeface="+mn-lt"/>
              </a:rPr>
              <a:t>Transmitter frequency range: 433.92MHz.</a:t>
            </a:r>
            <a:endParaRPr lang="en-US" sz="2200">
              <a:cs typeface="Calibri"/>
            </a:endParaRPr>
          </a:p>
          <a:p>
            <a:pPr>
              <a:buFont typeface="Arial"/>
              <a:buChar char="•"/>
            </a:pPr>
            <a:r>
              <a:rPr lang="en-US" sz="2200">
                <a:ea typeface="+mn-lt"/>
                <a:cs typeface="+mn-lt"/>
              </a:rPr>
              <a:t>Transmitter supply voltage: 3V~6V.</a:t>
            </a:r>
            <a:endParaRPr lang="en-US" sz="2200">
              <a:cs typeface="Calibri"/>
            </a:endParaRPr>
          </a:p>
          <a:p>
            <a:pPr>
              <a:buFont typeface="Arial"/>
              <a:buChar char="•"/>
            </a:pPr>
            <a:r>
              <a:rPr lang="en-US" sz="2200">
                <a:ea typeface="+mn-lt"/>
                <a:cs typeface="+mn-lt"/>
              </a:rPr>
              <a:t>Transmitter output power: 4~12Dbm.</a:t>
            </a:r>
            <a:endParaRPr lang="en-US" sz="2200"/>
          </a:p>
          <a:p>
            <a:pPr marL="0" indent="0">
              <a:buNone/>
            </a:pPr>
            <a:endParaRPr lang="en-US" sz="3000" b="1" dirty="0">
              <a:cs typeface="Calibri" panose="020F0502020204030204"/>
            </a:endParaRPr>
          </a:p>
        </p:txBody>
      </p:sp>
    </p:spTree>
    <p:extLst>
      <p:ext uri="{BB962C8B-B14F-4D97-AF65-F5344CB8AC3E}">
        <p14:creationId xmlns:p14="http://schemas.microsoft.com/office/powerpoint/2010/main" val="1067891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8163DC-15B2-44B2-8836-6E765781532A}"/>
              </a:ext>
            </a:extLst>
          </p:cNvPr>
          <p:cNvSpPr>
            <a:spLocks noGrp="1"/>
          </p:cNvSpPr>
          <p:nvPr>
            <p:ph idx="1"/>
          </p:nvPr>
        </p:nvSpPr>
        <p:spPr>
          <a:xfrm>
            <a:off x="790576" y="563563"/>
            <a:ext cx="10563224" cy="5613400"/>
          </a:xfrm>
        </p:spPr>
        <p:txBody>
          <a:bodyPr vert="horz" lIns="91440" tIns="45720" rIns="91440" bIns="45720" rtlCol="0" anchor="t">
            <a:normAutofit/>
          </a:bodyPr>
          <a:lstStyle/>
          <a:p>
            <a:pPr marL="0" indent="0" algn="ctr">
              <a:buNone/>
            </a:pPr>
            <a:r>
              <a:rPr lang="en-US" sz="3000" b="1">
                <a:cs typeface="Calibri" panose="020F0502020204030204"/>
              </a:rPr>
              <a:t>5. Voltage Regulator LM2596</a:t>
            </a:r>
          </a:p>
          <a:p>
            <a:pPr marL="0" indent="0" algn="ctr">
              <a:buNone/>
            </a:pPr>
            <a:endParaRPr lang="en-US" sz="3000" b="1" dirty="0">
              <a:cs typeface="Calibri" panose="020F0502020204030204"/>
            </a:endParaRPr>
          </a:p>
          <a:p>
            <a:pPr marL="0" indent="0">
              <a:buNone/>
            </a:pPr>
            <a:r>
              <a:rPr lang="en-US" sz="2200">
                <a:ea typeface="+mn-lt"/>
                <a:cs typeface="+mn-lt"/>
              </a:rPr>
              <a:t>The LM2596 regulator is monolithic integrated circuit ideally suited for easy and convenient design of a step−down switching regulator</a:t>
            </a:r>
          </a:p>
          <a:p>
            <a:pPr marL="0" indent="0">
              <a:buNone/>
            </a:pPr>
            <a:endParaRPr lang="en-US" sz="2200" dirty="0">
              <a:cs typeface="Calibri"/>
            </a:endParaRPr>
          </a:p>
          <a:p>
            <a:pPr marL="0" indent="0">
              <a:buNone/>
            </a:pPr>
            <a:r>
              <a:rPr lang="en-US" sz="2200" b="1">
                <a:cs typeface="Calibri"/>
              </a:rPr>
              <a:t>Specifications</a:t>
            </a:r>
          </a:p>
          <a:p>
            <a:r>
              <a:rPr lang="en-US" sz="2200">
                <a:ea typeface="+mn-lt"/>
                <a:cs typeface="+mn-lt"/>
              </a:rPr>
              <a:t>Adjustable Output Voltage Range 1.23 V − 37 V </a:t>
            </a:r>
            <a:endParaRPr lang="en-US">
              <a:ea typeface="+mn-lt"/>
              <a:cs typeface="+mn-lt"/>
            </a:endParaRPr>
          </a:p>
          <a:p>
            <a:pPr marL="0" indent="0">
              <a:buNone/>
            </a:pPr>
            <a:r>
              <a:rPr lang="en-US" sz="2200">
                <a:ea typeface="+mn-lt"/>
                <a:cs typeface="+mn-lt"/>
              </a:rPr>
              <a:t>• Guaranteed 3.0 A Output Load Current </a:t>
            </a:r>
            <a:endParaRPr lang="en-US">
              <a:ea typeface="+mn-lt"/>
              <a:cs typeface="+mn-lt"/>
            </a:endParaRPr>
          </a:p>
          <a:p>
            <a:pPr marL="0" indent="0">
              <a:buNone/>
            </a:pPr>
            <a:r>
              <a:rPr lang="en-US" sz="2200">
                <a:ea typeface="+mn-lt"/>
                <a:cs typeface="+mn-lt"/>
              </a:rPr>
              <a:t>• Wide Input Voltage Range up to 40 V </a:t>
            </a:r>
            <a:endParaRPr lang="en-US">
              <a:ea typeface="+mn-lt"/>
              <a:cs typeface="+mn-lt"/>
            </a:endParaRPr>
          </a:p>
          <a:p>
            <a:pPr marL="0" indent="0">
              <a:buNone/>
            </a:pPr>
            <a:r>
              <a:rPr lang="en-US" sz="2200">
                <a:ea typeface="+mn-lt"/>
                <a:cs typeface="+mn-lt"/>
              </a:rPr>
              <a:t>• 150 kHz Fixed Frequency Internal Oscillator</a:t>
            </a:r>
            <a:endParaRPr lang="en-US">
              <a:cs typeface="Calibri"/>
            </a:endParaRPr>
          </a:p>
        </p:txBody>
      </p:sp>
    </p:spTree>
    <p:extLst>
      <p:ext uri="{BB962C8B-B14F-4D97-AF65-F5344CB8AC3E}">
        <p14:creationId xmlns:p14="http://schemas.microsoft.com/office/powerpoint/2010/main" val="4210523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8163DC-15B2-44B2-8836-6E765781532A}"/>
              </a:ext>
            </a:extLst>
          </p:cNvPr>
          <p:cNvSpPr>
            <a:spLocks noGrp="1"/>
          </p:cNvSpPr>
          <p:nvPr>
            <p:ph idx="1"/>
          </p:nvPr>
        </p:nvSpPr>
        <p:spPr>
          <a:xfrm>
            <a:off x="1076324" y="754063"/>
            <a:ext cx="10277476" cy="5422900"/>
          </a:xfrm>
        </p:spPr>
        <p:txBody>
          <a:bodyPr vert="horz" lIns="91440" tIns="45720" rIns="91440" bIns="45720" rtlCol="0" anchor="t">
            <a:normAutofit/>
          </a:bodyPr>
          <a:lstStyle/>
          <a:p>
            <a:pPr marL="0" indent="0">
              <a:buNone/>
            </a:pPr>
            <a:r>
              <a:rPr lang="en-US" sz="2200">
                <a:ea typeface="+mn-lt"/>
                <a:cs typeface="+mn-lt"/>
              </a:rPr>
              <a:t>The other features include :</a:t>
            </a:r>
            <a:endParaRPr lang="en-US" sz="2200" dirty="0">
              <a:ea typeface="+mn-lt"/>
              <a:cs typeface="+mn-lt"/>
            </a:endParaRPr>
          </a:p>
          <a:p>
            <a:r>
              <a:rPr lang="en-US" sz="2200">
                <a:ea typeface="+mn-lt"/>
                <a:cs typeface="+mn-lt"/>
              </a:rPr>
              <a:t> Guaranteed 4% tolerance on output voltage within specified </a:t>
            </a:r>
            <a:r>
              <a:rPr lang="en-US" sz="2200" dirty="0">
                <a:ea typeface="+mn-lt"/>
                <a:cs typeface="+mn-lt"/>
              </a:rPr>
              <a:t>input voltages and output load conditions, and 15% on the oscillator frequency. </a:t>
            </a:r>
            <a:endParaRPr lang="en-US" sz="2200">
              <a:ea typeface="+mn-lt"/>
              <a:cs typeface="+mn-lt"/>
            </a:endParaRPr>
          </a:p>
          <a:p>
            <a:r>
              <a:rPr lang="en-US" sz="2200">
                <a:ea typeface="+mn-lt"/>
                <a:cs typeface="+mn-lt"/>
              </a:rPr>
              <a:t>External shutdown is included, featuring 80 A (typical) standby current.</a:t>
            </a:r>
            <a:endParaRPr lang="en-US" sz="2200" dirty="0">
              <a:ea typeface="+mn-lt"/>
              <a:cs typeface="+mn-lt"/>
            </a:endParaRPr>
          </a:p>
          <a:p>
            <a:r>
              <a:rPr lang="en-US" sz="2200" dirty="0">
                <a:ea typeface="+mn-lt"/>
                <a:cs typeface="+mn-lt"/>
              </a:rPr>
              <a:t> Self protection features include switch cycle−by−cycle current limit for the output </a:t>
            </a:r>
            <a:r>
              <a:rPr lang="en-US" sz="2200">
                <a:ea typeface="+mn-lt"/>
                <a:cs typeface="+mn-lt"/>
              </a:rPr>
              <a:t>switch</a:t>
            </a:r>
            <a:endParaRPr lang="en-US" sz="2200" dirty="0">
              <a:ea typeface="+mn-lt"/>
              <a:cs typeface="+mn-lt"/>
            </a:endParaRPr>
          </a:p>
          <a:p>
            <a:r>
              <a:rPr lang="en-US" sz="2200">
                <a:ea typeface="+mn-lt"/>
                <a:cs typeface="+mn-lt"/>
              </a:rPr>
              <a:t>Thermal shutdown for complete protection under fault conditions.</a:t>
            </a:r>
            <a:endParaRPr lang="en-US" sz="2200">
              <a:cs typeface="Calibri"/>
            </a:endParaRPr>
          </a:p>
        </p:txBody>
      </p:sp>
    </p:spTree>
    <p:extLst>
      <p:ext uri="{BB962C8B-B14F-4D97-AF65-F5344CB8AC3E}">
        <p14:creationId xmlns:p14="http://schemas.microsoft.com/office/powerpoint/2010/main" val="752340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8163DC-15B2-44B2-8836-6E765781532A}"/>
              </a:ext>
            </a:extLst>
          </p:cNvPr>
          <p:cNvSpPr>
            <a:spLocks noGrp="1"/>
          </p:cNvSpPr>
          <p:nvPr>
            <p:ph idx="1"/>
          </p:nvPr>
        </p:nvSpPr>
        <p:spPr>
          <a:xfrm>
            <a:off x="731044" y="563563"/>
            <a:ext cx="10622756" cy="5613400"/>
          </a:xfrm>
        </p:spPr>
        <p:txBody>
          <a:bodyPr vert="horz" lIns="91440" tIns="45720" rIns="91440" bIns="45720" rtlCol="0" anchor="t">
            <a:normAutofit lnSpcReduction="10000"/>
          </a:bodyPr>
          <a:lstStyle/>
          <a:p>
            <a:pPr marL="0" indent="0" algn="ctr">
              <a:buNone/>
            </a:pPr>
            <a:r>
              <a:rPr lang="en-US" sz="3000" b="1">
                <a:cs typeface="Calibri" panose="020F0502020204030204"/>
              </a:rPr>
              <a:t>6. ESP8266 Wi-Fi Module</a:t>
            </a:r>
          </a:p>
          <a:p>
            <a:pPr marL="0" indent="0">
              <a:buNone/>
            </a:pPr>
            <a:r>
              <a:rPr lang="en-US" sz="2200" b="1" dirty="0">
                <a:cs typeface="Calibri" panose="020F0502020204030204"/>
              </a:rPr>
              <a:t>Specifications</a:t>
            </a:r>
          </a:p>
          <a:p>
            <a:pPr marL="342900" indent="-342900"/>
            <a:r>
              <a:rPr lang="en-US" sz="2200">
                <a:ea typeface="+mn-lt"/>
                <a:cs typeface="+mn-lt"/>
              </a:rPr>
              <a:t>It employs a 32-bit RISC CPU based on the Tensilica Xtensa</a:t>
            </a:r>
            <a:endParaRPr lang="en-US" sz="2200">
              <a:cs typeface="Calibri" panose="020F0502020204030204"/>
            </a:endParaRPr>
          </a:p>
          <a:p>
            <a:pPr marL="342900" indent="-342900"/>
            <a:r>
              <a:rPr lang="en-US" sz="2200">
                <a:ea typeface="+mn-lt"/>
                <a:cs typeface="+mn-lt"/>
              </a:rPr>
              <a:t>It has a 64 KB boot ROM, 64 KB instruction RAM, and 96 KB data RAM. </a:t>
            </a:r>
            <a:endParaRPr lang="en-US">
              <a:ea typeface="+mn-lt"/>
              <a:cs typeface="+mn-lt"/>
            </a:endParaRPr>
          </a:p>
          <a:p>
            <a:pPr marL="342900" indent="-342900"/>
            <a:r>
              <a:rPr lang="en-US" sz="2200">
                <a:ea typeface="+mn-lt"/>
                <a:cs typeface="+mn-lt"/>
              </a:rPr>
              <a:t>External flash memory can be accessed through SPI.</a:t>
            </a:r>
            <a:endParaRPr lang="en-US">
              <a:cs typeface="Calibri" panose="020F0502020204030204"/>
            </a:endParaRPr>
          </a:p>
          <a:p>
            <a:pPr>
              <a:buFont typeface="Arial"/>
              <a:buChar char="•"/>
            </a:pPr>
            <a:r>
              <a:rPr lang="en-US" sz="2200">
                <a:ea typeface="+mn-lt"/>
                <a:cs typeface="+mn-lt"/>
              </a:rPr>
              <a:t>2.4 GHz Wi-Fi (802.11 b/g/n, supporting WPA/WPA2).</a:t>
            </a:r>
            <a:endParaRPr lang="en-US"/>
          </a:p>
          <a:p>
            <a:pPr>
              <a:buFont typeface="Arial"/>
              <a:buChar char="•"/>
            </a:pPr>
            <a:r>
              <a:rPr lang="en-US" sz="2200">
                <a:ea typeface="+mn-lt"/>
                <a:cs typeface="+mn-lt"/>
              </a:rPr>
              <a:t>General-purpose input/output (16 GPIO).</a:t>
            </a:r>
            <a:endParaRPr lang="en-US"/>
          </a:p>
          <a:p>
            <a:pPr>
              <a:buFont typeface="Arial"/>
              <a:buChar char="•"/>
            </a:pPr>
            <a:r>
              <a:rPr lang="en-US" sz="2200">
                <a:ea typeface="+mn-lt"/>
                <a:cs typeface="+mn-lt"/>
              </a:rPr>
              <a:t>Inter-Integrated Circuit (I²C) serial communication protocol.</a:t>
            </a:r>
            <a:endParaRPr lang="en-US"/>
          </a:p>
          <a:p>
            <a:pPr>
              <a:buFont typeface="Arial"/>
              <a:buChar char="•"/>
            </a:pPr>
            <a:r>
              <a:rPr lang="en-US" sz="2200">
                <a:ea typeface="+mn-lt"/>
                <a:cs typeface="+mn-lt"/>
              </a:rPr>
              <a:t>Analog-to-digital conversion (10-bit ADC).</a:t>
            </a:r>
            <a:endParaRPr lang="en-US"/>
          </a:p>
          <a:p>
            <a:pPr>
              <a:buFont typeface="Arial"/>
              <a:buChar char="•"/>
            </a:pPr>
            <a:r>
              <a:rPr lang="en-US" sz="2200">
                <a:ea typeface="+mn-lt"/>
                <a:cs typeface="+mn-lt"/>
              </a:rPr>
              <a:t>Serial Peripheral Interface (SPI) serial communication protocol.</a:t>
            </a:r>
            <a:endParaRPr lang="en-US"/>
          </a:p>
          <a:p>
            <a:pPr>
              <a:buFont typeface="Arial"/>
              <a:buChar char="•"/>
            </a:pPr>
            <a:r>
              <a:rPr lang="en-US" sz="2200">
                <a:ea typeface="+mn-lt"/>
                <a:cs typeface="+mn-lt"/>
              </a:rPr>
              <a:t>I²S (Inter-IC Sound) interfaces with DMA(Direct Memory Access) (sharing pins with GPIO).</a:t>
            </a:r>
            <a:endParaRPr lang="en-US"/>
          </a:p>
          <a:p>
            <a:pPr>
              <a:buFont typeface="Arial"/>
              <a:buChar char="•"/>
            </a:pPr>
            <a:r>
              <a:rPr lang="en-US" sz="2200">
                <a:ea typeface="+mn-lt"/>
                <a:cs typeface="+mn-lt"/>
              </a:rPr>
              <a:t>UART (on dedicated pins, plus a transmit-only UART can be enabled on GPIO2).</a:t>
            </a:r>
            <a:endParaRPr lang="en-US"/>
          </a:p>
          <a:p>
            <a:pPr>
              <a:buFont typeface="Arial"/>
              <a:buChar char="•"/>
            </a:pPr>
            <a:r>
              <a:rPr lang="en-US" sz="2200">
                <a:ea typeface="+mn-lt"/>
                <a:cs typeface="+mn-lt"/>
              </a:rPr>
              <a:t>Pulse-width modulation (PWM).</a:t>
            </a:r>
            <a:endParaRPr lang="en-US"/>
          </a:p>
          <a:p>
            <a:pPr marL="0" indent="0">
              <a:buNone/>
            </a:pPr>
            <a:endParaRPr lang="en-US" sz="2200" dirty="0">
              <a:cs typeface="Calibri" panose="020F0502020204030204"/>
            </a:endParaRPr>
          </a:p>
        </p:txBody>
      </p:sp>
    </p:spTree>
    <p:extLst>
      <p:ext uri="{BB962C8B-B14F-4D97-AF65-F5344CB8AC3E}">
        <p14:creationId xmlns:p14="http://schemas.microsoft.com/office/powerpoint/2010/main" val="3961927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8163DC-15B2-44B2-8836-6E765781532A}"/>
              </a:ext>
            </a:extLst>
          </p:cNvPr>
          <p:cNvSpPr>
            <a:spLocks noGrp="1"/>
          </p:cNvSpPr>
          <p:nvPr>
            <p:ph idx="1"/>
          </p:nvPr>
        </p:nvSpPr>
        <p:spPr>
          <a:xfrm>
            <a:off x="790576" y="611188"/>
            <a:ext cx="10563224" cy="5565775"/>
          </a:xfrm>
        </p:spPr>
        <p:txBody>
          <a:bodyPr vert="horz" lIns="91440" tIns="45720" rIns="91440" bIns="45720" rtlCol="0" anchor="t">
            <a:normAutofit/>
          </a:bodyPr>
          <a:lstStyle/>
          <a:p>
            <a:pPr marL="0" indent="0" algn="ctr">
              <a:buNone/>
            </a:pPr>
            <a:r>
              <a:rPr lang="en-US" sz="3000" b="1">
                <a:cs typeface="Calibri" panose="020F0502020204030204"/>
              </a:rPr>
              <a:t>7. 16X2 LCD Display</a:t>
            </a:r>
          </a:p>
          <a:p>
            <a:pPr marL="0" indent="0">
              <a:buNone/>
            </a:pPr>
            <a:r>
              <a:rPr lang="en-US" sz="2200" b="1">
                <a:cs typeface="Calibri" panose="020F0502020204030204"/>
              </a:rPr>
              <a:t>Specifications</a:t>
            </a:r>
          </a:p>
          <a:p>
            <a:pPr>
              <a:buFont typeface="Arial"/>
              <a:buChar char="•"/>
            </a:pPr>
            <a:r>
              <a:rPr lang="en-US" sz="2200">
                <a:ea typeface="+mn-lt"/>
                <a:cs typeface="+mn-lt"/>
              </a:rPr>
              <a:t>Operating Voltage is 4.7V to 5.3V</a:t>
            </a:r>
            <a:endParaRPr lang="en-US" sz="2200">
              <a:cs typeface="Calibri"/>
            </a:endParaRPr>
          </a:p>
          <a:p>
            <a:pPr>
              <a:buFont typeface="Arial"/>
              <a:buChar char="•"/>
            </a:pPr>
            <a:r>
              <a:rPr lang="en-US" sz="2200">
                <a:ea typeface="+mn-lt"/>
                <a:cs typeface="+mn-lt"/>
              </a:rPr>
              <a:t>Current consumption is 1mA without backlight</a:t>
            </a:r>
            <a:endParaRPr lang="en-US" sz="2200">
              <a:cs typeface="Calibri"/>
            </a:endParaRPr>
          </a:p>
          <a:p>
            <a:pPr>
              <a:buFont typeface="Arial"/>
              <a:buChar char="•"/>
            </a:pPr>
            <a:r>
              <a:rPr lang="en-US" sz="2200">
                <a:ea typeface="+mn-lt"/>
                <a:cs typeface="+mn-lt"/>
              </a:rPr>
              <a:t>Alphanumeric LCD display module, meaning can display alphabets and numbers</a:t>
            </a:r>
            <a:endParaRPr lang="en-US" sz="2200">
              <a:cs typeface="Calibri"/>
            </a:endParaRPr>
          </a:p>
          <a:p>
            <a:pPr>
              <a:buFont typeface="Arial"/>
              <a:buChar char="•"/>
            </a:pPr>
            <a:r>
              <a:rPr lang="en-US" sz="2200">
                <a:ea typeface="+mn-lt"/>
                <a:cs typeface="+mn-lt"/>
              </a:rPr>
              <a:t>Consists of two rows and each row can print 16 characters.</a:t>
            </a:r>
            <a:endParaRPr lang="en-US" sz="2200">
              <a:cs typeface="Calibri"/>
            </a:endParaRPr>
          </a:p>
          <a:p>
            <a:pPr>
              <a:buFont typeface="Arial"/>
              <a:buChar char="•"/>
            </a:pPr>
            <a:r>
              <a:rPr lang="en-US" sz="2200">
                <a:ea typeface="+mn-lt"/>
                <a:cs typeface="+mn-lt"/>
              </a:rPr>
              <a:t>Each character is build by a 5×8 pixel box</a:t>
            </a:r>
            <a:endParaRPr lang="en-US" sz="2200">
              <a:cs typeface="Calibri"/>
            </a:endParaRPr>
          </a:p>
          <a:p>
            <a:pPr>
              <a:buFont typeface="Arial"/>
              <a:buChar char="•"/>
            </a:pPr>
            <a:r>
              <a:rPr lang="en-US" sz="2200">
                <a:ea typeface="+mn-lt"/>
                <a:cs typeface="+mn-lt"/>
              </a:rPr>
              <a:t>Can work on both 8-bit and 4-bit mode</a:t>
            </a:r>
            <a:endParaRPr lang="en-US" sz="2200">
              <a:cs typeface="Calibri"/>
            </a:endParaRPr>
          </a:p>
          <a:p>
            <a:pPr>
              <a:buFont typeface="Arial"/>
              <a:buChar char="•"/>
            </a:pPr>
            <a:r>
              <a:rPr lang="en-US" sz="2200">
                <a:ea typeface="+mn-lt"/>
                <a:cs typeface="+mn-lt"/>
              </a:rPr>
              <a:t>It can also display any custom generated characters</a:t>
            </a:r>
            <a:endParaRPr lang="en-US" sz="2200">
              <a:cs typeface="Calibri"/>
            </a:endParaRPr>
          </a:p>
          <a:p>
            <a:pPr>
              <a:buFont typeface="Arial"/>
              <a:buChar char="•"/>
            </a:pPr>
            <a:r>
              <a:rPr lang="en-US" sz="2200">
                <a:ea typeface="+mn-lt"/>
                <a:cs typeface="+mn-lt"/>
              </a:rPr>
              <a:t>Available in Green and Blue Backlight</a:t>
            </a:r>
            <a:endParaRPr lang="en-US" sz="2200"/>
          </a:p>
          <a:p>
            <a:pPr marL="0" indent="0">
              <a:buNone/>
            </a:pPr>
            <a:endParaRPr lang="en-US" sz="3000" b="1" dirty="0">
              <a:cs typeface="Calibri" panose="020F0502020204030204"/>
            </a:endParaRPr>
          </a:p>
        </p:txBody>
      </p:sp>
    </p:spTree>
    <p:extLst>
      <p:ext uri="{BB962C8B-B14F-4D97-AF65-F5344CB8AC3E}">
        <p14:creationId xmlns:p14="http://schemas.microsoft.com/office/powerpoint/2010/main" val="18875323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8163DC-15B2-44B2-8836-6E765781532A}"/>
              </a:ext>
            </a:extLst>
          </p:cNvPr>
          <p:cNvSpPr>
            <a:spLocks noGrp="1"/>
          </p:cNvSpPr>
          <p:nvPr>
            <p:ph idx="1"/>
          </p:nvPr>
        </p:nvSpPr>
        <p:spPr>
          <a:xfrm>
            <a:off x="862012" y="563563"/>
            <a:ext cx="10491788" cy="5613400"/>
          </a:xfrm>
        </p:spPr>
        <p:txBody>
          <a:bodyPr vert="horz" lIns="91440" tIns="45720" rIns="91440" bIns="45720" rtlCol="0" anchor="t">
            <a:normAutofit/>
          </a:bodyPr>
          <a:lstStyle/>
          <a:p>
            <a:pPr marL="0" indent="0" algn="ctr">
              <a:buNone/>
            </a:pPr>
            <a:r>
              <a:rPr lang="en-US" sz="3000" b="1" dirty="0">
                <a:cs typeface="Calibri" panose="020F0502020204030204"/>
              </a:rPr>
              <a:t>8. Power Supply</a:t>
            </a:r>
          </a:p>
          <a:p>
            <a:pPr marL="0" indent="0" algn="ctr">
              <a:buNone/>
            </a:pPr>
            <a:endParaRPr lang="en-US" sz="3000" b="1" dirty="0">
              <a:ea typeface="+mn-lt"/>
              <a:cs typeface="+mn-lt"/>
            </a:endParaRPr>
          </a:p>
          <a:p>
            <a:r>
              <a:rPr lang="en-US" sz="2200" dirty="0">
                <a:ea typeface="+mn-lt"/>
                <a:cs typeface="+mn-lt"/>
              </a:rPr>
              <a:t>Lithium ion battery is used as power supply</a:t>
            </a:r>
            <a:endParaRPr lang="en-US" sz="3000" b="1" dirty="0">
              <a:ea typeface="+mn-lt"/>
              <a:cs typeface="+mn-lt"/>
            </a:endParaRPr>
          </a:p>
          <a:p>
            <a:r>
              <a:rPr lang="en-US" sz="2200" dirty="0">
                <a:ea typeface="+mn-lt"/>
                <a:cs typeface="+mn-lt"/>
              </a:rPr>
              <a:t>The nominal voltage of lithium-ion is 3.60V/cell</a:t>
            </a:r>
          </a:p>
          <a:p>
            <a:r>
              <a:rPr lang="en-US" sz="2200" dirty="0">
                <a:cs typeface="Calibri"/>
              </a:rPr>
              <a:t>1.5Vx8 lithium ion battery is used in our project</a:t>
            </a:r>
          </a:p>
          <a:p>
            <a:r>
              <a:rPr lang="en-US" sz="2200" dirty="0">
                <a:ea typeface="+mn-lt"/>
                <a:cs typeface="+mn-lt"/>
              </a:rPr>
              <a:t>A reading of 1.3 to 1.5 volts means the battery is good. </a:t>
            </a:r>
          </a:p>
          <a:p>
            <a:r>
              <a:rPr lang="en-US" sz="2200" dirty="0">
                <a:ea typeface="+mn-lt"/>
                <a:cs typeface="+mn-lt"/>
              </a:rPr>
              <a:t>A brand new battery might show a higher voltage level. </a:t>
            </a:r>
            <a:endParaRPr lang="en-US" sz="2200">
              <a:cs typeface="Calibri"/>
            </a:endParaRPr>
          </a:p>
          <a:p>
            <a:endParaRPr lang="en-US" sz="2200" dirty="0">
              <a:cs typeface="Calibri"/>
            </a:endParaRPr>
          </a:p>
          <a:p>
            <a:pPr marL="0" indent="0">
              <a:buNone/>
            </a:pPr>
            <a:endParaRPr lang="en-US" sz="2200" dirty="0">
              <a:cs typeface="Calibri"/>
            </a:endParaRPr>
          </a:p>
          <a:p>
            <a:pPr marL="0" indent="0">
              <a:buNone/>
            </a:pPr>
            <a:endParaRPr lang="en-US" sz="2200" dirty="0">
              <a:cs typeface="Calibri"/>
            </a:endParaRPr>
          </a:p>
        </p:txBody>
      </p:sp>
      <p:pic>
        <p:nvPicPr>
          <p:cNvPr id="2" name="Picture 3" descr="A close up of a device&#10;&#10;Description automatically generated">
            <a:extLst>
              <a:ext uri="{FF2B5EF4-FFF2-40B4-BE49-F238E27FC236}">
                <a16:creationId xmlns:a16="http://schemas.microsoft.com/office/drawing/2014/main" id="{0B04BB01-8EB1-4F7B-A3B5-8B4F7A603C31}"/>
              </a:ext>
            </a:extLst>
          </p:cNvPr>
          <p:cNvPicPr>
            <a:picLocks noChangeAspect="1"/>
          </p:cNvPicPr>
          <p:nvPr/>
        </p:nvPicPr>
        <p:blipFill>
          <a:blip r:embed="rId2"/>
          <a:stretch>
            <a:fillRect/>
          </a:stretch>
        </p:blipFill>
        <p:spPr>
          <a:xfrm>
            <a:off x="8058149" y="2164556"/>
            <a:ext cx="2862263" cy="2838450"/>
          </a:xfrm>
          <a:prstGeom prst="rect">
            <a:avLst/>
          </a:prstGeom>
        </p:spPr>
      </p:pic>
    </p:spTree>
    <p:extLst>
      <p:ext uri="{BB962C8B-B14F-4D97-AF65-F5344CB8AC3E}">
        <p14:creationId xmlns:p14="http://schemas.microsoft.com/office/powerpoint/2010/main" val="21505608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8163DC-15B2-44B2-8836-6E765781532A}"/>
              </a:ext>
            </a:extLst>
          </p:cNvPr>
          <p:cNvSpPr>
            <a:spLocks noGrp="1"/>
          </p:cNvSpPr>
          <p:nvPr>
            <p:ph idx="1"/>
          </p:nvPr>
        </p:nvSpPr>
        <p:spPr>
          <a:xfrm>
            <a:off x="909637" y="504032"/>
            <a:ext cx="10444163" cy="5672931"/>
          </a:xfrm>
        </p:spPr>
        <p:txBody>
          <a:bodyPr vert="horz" lIns="91440" tIns="45720" rIns="91440" bIns="45720" rtlCol="0" anchor="t">
            <a:normAutofit/>
          </a:bodyPr>
          <a:lstStyle/>
          <a:p>
            <a:pPr marL="0" indent="0" algn="ctr">
              <a:buNone/>
            </a:pPr>
            <a:r>
              <a:rPr lang="en-US" sz="3000" b="1" dirty="0">
                <a:cs typeface="Calibri" panose="020F0502020204030204"/>
              </a:rPr>
              <a:t>9. PCB Board</a:t>
            </a:r>
          </a:p>
          <a:p>
            <a:pPr marL="0" indent="0" algn="ctr">
              <a:buNone/>
            </a:pPr>
            <a:endParaRPr lang="en-US" sz="3000" b="1" dirty="0">
              <a:ea typeface="+mn-lt"/>
              <a:cs typeface="+mn-lt"/>
            </a:endParaRPr>
          </a:p>
          <a:p>
            <a:pPr marL="514350" indent="-514350"/>
            <a:r>
              <a:rPr lang="en-US" sz="2200" dirty="0">
                <a:ea typeface="+mn-lt"/>
                <a:cs typeface="+mn-lt"/>
              </a:rPr>
              <a:t>A printed circuit board, or PCB, is used to mechanically support and electrically connect electronic components using conductive pathways, tracks or signal traces etched from copper sheets laminated onto a non-conductive substrate.</a:t>
            </a:r>
          </a:p>
          <a:p>
            <a:pPr marL="514350" indent="-514350"/>
            <a:r>
              <a:rPr lang="en-US" sz="2200" dirty="0">
                <a:ea typeface="+mn-lt"/>
                <a:cs typeface="+mn-lt"/>
              </a:rPr>
              <a:t> A raw circuit board has two layers, the bottom being non-conductive, and the top being a sheet of metal such as copper.</a:t>
            </a:r>
          </a:p>
          <a:p>
            <a:pPr marL="514350" indent="-514350"/>
            <a:r>
              <a:rPr lang="en-US" sz="2200" dirty="0">
                <a:ea typeface="+mn-lt"/>
                <a:cs typeface="+mn-lt"/>
              </a:rPr>
              <a:t>The board is made up of material that does not conduct electricity, usually fiberglass. Normally copper is etched (set in thin lines) inside the board between the layers of fiberglass, or on the surface of the board. Electronic components are then attached to this board using a metal to conduct electricity. </a:t>
            </a:r>
            <a:endParaRPr lang="en-US" sz="2200" dirty="0">
              <a:cs typeface="Calibri" panose="020F0502020204030204"/>
            </a:endParaRPr>
          </a:p>
        </p:txBody>
      </p:sp>
    </p:spTree>
    <p:extLst>
      <p:ext uri="{BB962C8B-B14F-4D97-AF65-F5344CB8AC3E}">
        <p14:creationId xmlns:p14="http://schemas.microsoft.com/office/powerpoint/2010/main" val="7975052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8163DC-15B2-44B2-8836-6E765781532A}"/>
              </a:ext>
            </a:extLst>
          </p:cNvPr>
          <p:cNvSpPr>
            <a:spLocks noGrp="1"/>
          </p:cNvSpPr>
          <p:nvPr>
            <p:ph idx="1"/>
          </p:nvPr>
        </p:nvSpPr>
        <p:spPr>
          <a:xfrm>
            <a:off x="802482" y="599282"/>
            <a:ext cx="10551318" cy="5577681"/>
          </a:xfrm>
        </p:spPr>
        <p:txBody>
          <a:bodyPr vert="horz" lIns="91440" tIns="45720" rIns="91440" bIns="45720" rtlCol="0" anchor="t">
            <a:normAutofit/>
          </a:bodyPr>
          <a:lstStyle/>
          <a:p>
            <a:pPr marL="0" indent="0" algn="ctr">
              <a:buNone/>
            </a:pPr>
            <a:r>
              <a:rPr lang="en-US" sz="3000" b="1">
                <a:cs typeface="Calibri" panose="020F0502020204030204"/>
              </a:rPr>
              <a:t>10. Soldering Gun and Digital Multimeter</a:t>
            </a:r>
          </a:p>
          <a:p>
            <a:pPr marL="457200" indent="-457200"/>
            <a:r>
              <a:rPr lang="en-US" sz="2200">
                <a:ea typeface="+mn-lt"/>
                <a:cs typeface="+mn-lt"/>
              </a:rPr>
              <a:t>A soldering iron is a hand tool used to heat solde</a:t>
            </a:r>
            <a:r>
              <a:rPr lang="en-US" sz="2200" b="1">
                <a:ea typeface="+mn-lt"/>
                <a:cs typeface="+mn-lt"/>
              </a:rPr>
              <a:t>r</a:t>
            </a:r>
            <a:r>
              <a:rPr lang="en-US" sz="2200">
                <a:ea typeface="+mn-lt"/>
                <a:cs typeface="+mn-lt"/>
              </a:rPr>
              <a:t>, usually from an electrical supply at high temperatures above the melting point of the metal alloy.</a:t>
            </a:r>
          </a:p>
          <a:p>
            <a:pPr marL="457200" indent="-457200"/>
            <a:r>
              <a:rPr lang="en-US" sz="2200">
                <a:ea typeface="+mn-lt"/>
                <a:cs typeface="+mn-lt"/>
              </a:rPr>
              <a:t>This soldering tool is made up of an insulated handle and a heated pointed metal iron tip</a:t>
            </a:r>
          </a:p>
          <a:p>
            <a:pPr marL="457200" indent="-457200"/>
            <a:r>
              <a:rPr lang="en-US" sz="2200">
                <a:ea typeface="+mn-lt"/>
                <a:cs typeface="+mn-lt"/>
              </a:rPr>
              <a:t>To maintain cleanliness, a user will hold the soldering iron and use a wet sponge to clean the soldering iron tip prior to soldering components </a:t>
            </a:r>
          </a:p>
          <a:p>
            <a:pPr marL="457200" indent="-457200"/>
            <a:r>
              <a:rPr lang="en-US" sz="2200">
                <a:ea typeface="+mn-lt"/>
                <a:cs typeface="+mn-lt"/>
              </a:rPr>
              <a:t>Digital multimeters combine the testing capabilities of single-task meters—the voltmeter (for measuring volts), ammeter (amps) and ohmmeter (ohms)</a:t>
            </a:r>
          </a:p>
          <a:p>
            <a:r>
              <a:rPr lang="en-US" sz="2200">
                <a:ea typeface="+mn-lt"/>
                <a:cs typeface="+mn-lt"/>
              </a:rPr>
              <a:t>The face of a digital multimeter typically includes four components:</a:t>
            </a:r>
            <a:endParaRPr lang="en-US" sz="2200" dirty="0">
              <a:ea typeface="+mn-lt"/>
              <a:cs typeface="+mn-lt"/>
            </a:endParaRPr>
          </a:p>
          <a:p>
            <a:pPr>
              <a:buFont typeface="Wingdings" panose="020B0604020202020204" pitchFamily="34" charset="0"/>
              <a:buChar char="v"/>
            </a:pPr>
            <a:r>
              <a:rPr lang="en-US" sz="2200">
                <a:ea typeface="+mn-lt"/>
                <a:cs typeface="+mn-lt"/>
              </a:rPr>
              <a:t> Display: Where measurement readouts can be viewed.</a:t>
            </a:r>
            <a:endParaRPr lang="en-US">
              <a:cs typeface="Calibri" panose="020F0502020204030204"/>
            </a:endParaRPr>
          </a:p>
          <a:p>
            <a:pPr>
              <a:buFont typeface="Wingdings" panose="020B0604020202020204" pitchFamily="34" charset="0"/>
              <a:buChar char="v"/>
            </a:pPr>
            <a:r>
              <a:rPr lang="en-US" sz="2200">
                <a:ea typeface="+mn-lt"/>
                <a:cs typeface="+mn-lt"/>
              </a:rPr>
              <a:t> Buttons: For selecting various functions; the options vary by model.</a:t>
            </a:r>
            <a:endParaRPr lang="en-US">
              <a:cs typeface="Calibri" panose="020F0502020204030204"/>
            </a:endParaRPr>
          </a:p>
          <a:p>
            <a:pPr>
              <a:buFont typeface="Wingdings" panose="020B0604020202020204" pitchFamily="34" charset="0"/>
              <a:buChar char="v"/>
            </a:pPr>
            <a:r>
              <a:rPr lang="en-US" sz="2200">
                <a:ea typeface="+mn-lt"/>
                <a:cs typeface="+mn-lt"/>
              </a:rPr>
              <a:t> Dial (or rotary switch): For selecting primary measurement values (volts, amps, ohms).</a:t>
            </a:r>
            <a:endParaRPr lang="en-US">
              <a:cs typeface="Calibri" panose="020F0502020204030204"/>
            </a:endParaRPr>
          </a:p>
          <a:p>
            <a:pPr>
              <a:buFont typeface="Wingdings" panose="020B0604020202020204" pitchFamily="34" charset="0"/>
              <a:buChar char="v"/>
            </a:pPr>
            <a:r>
              <a:rPr lang="en-US" sz="2200">
                <a:ea typeface="+mn-lt"/>
                <a:cs typeface="+mn-lt"/>
              </a:rPr>
              <a:t> Input jacks: Where test leads are inserted.</a:t>
            </a:r>
            <a:endParaRPr lang="en-US">
              <a:cs typeface="Calibri" panose="020F0502020204030204"/>
            </a:endParaRPr>
          </a:p>
        </p:txBody>
      </p:sp>
    </p:spTree>
    <p:extLst>
      <p:ext uri="{BB962C8B-B14F-4D97-AF65-F5344CB8AC3E}">
        <p14:creationId xmlns:p14="http://schemas.microsoft.com/office/powerpoint/2010/main" val="11436642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8163DC-15B2-44B2-8836-6E765781532A}"/>
              </a:ext>
            </a:extLst>
          </p:cNvPr>
          <p:cNvSpPr>
            <a:spLocks noGrp="1"/>
          </p:cNvSpPr>
          <p:nvPr>
            <p:ph idx="1"/>
          </p:nvPr>
        </p:nvSpPr>
        <p:spPr>
          <a:xfrm>
            <a:off x="787400" y="669925"/>
            <a:ext cx="10566400" cy="5507038"/>
          </a:xfrm>
        </p:spPr>
        <p:txBody>
          <a:bodyPr vert="horz" lIns="91440" tIns="45720" rIns="91440" bIns="45720" rtlCol="0" anchor="t">
            <a:normAutofit/>
          </a:bodyPr>
          <a:lstStyle/>
          <a:p>
            <a:pPr marL="0" indent="0" algn="ctr">
              <a:buNone/>
            </a:pPr>
            <a:r>
              <a:rPr lang="en-US" sz="3000" b="1" dirty="0">
                <a:cs typeface="Calibri" panose="020F0502020204030204"/>
              </a:rPr>
              <a:t>11. Bread Board, Jumper wires</a:t>
            </a:r>
          </a:p>
          <a:p>
            <a:pPr marL="0" indent="0" algn="ctr">
              <a:buNone/>
            </a:pPr>
            <a:endParaRPr lang="en-US" sz="3000" b="1" dirty="0">
              <a:ea typeface="+mn-lt"/>
              <a:cs typeface="+mn-lt"/>
            </a:endParaRPr>
          </a:p>
          <a:p>
            <a:r>
              <a:rPr lang="en-US" sz="2200">
                <a:ea typeface="+mn-lt"/>
                <a:cs typeface="+mn-lt"/>
              </a:rPr>
              <a:t>A breadboard is a solderless device for temporary prototype with electronics and test circuit designs. </a:t>
            </a:r>
          </a:p>
          <a:p>
            <a:r>
              <a:rPr lang="en-US" sz="2200">
                <a:ea typeface="+mn-lt"/>
                <a:cs typeface="+mn-lt"/>
              </a:rPr>
              <a:t>Most electronic components in electronic circuits can be interconnected by inserting their leads or terminals into the holes and then making connections through wires where appropriate. </a:t>
            </a:r>
          </a:p>
          <a:p>
            <a:r>
              <a:rPr lang="en-US" sz="2200">
                <a:ea typeface="+mn-lt"/>
                <a:cs typeface="+mn-lt"/>
              </a:rPr>
              <a:t>The breadboard has strips of metal underneath the board and connect the holes on the top of the board.</a:t>
            </a:r>
            <a:endParaRPr lang="en-US" sz="2200">
              <a:cs typeface="Calibri" panose="020F0502020204030204"/>
            </a:endParaRPr>
          </a:p>
          <a:p>
            <a:r>
              <a:rPr lang="en-US" sz="2200" dirty="0">
                <a:ea typeface="+mn-lt"/>
                <a:cs typeface="+mn-lt"/>
              </a:rPr>
              <a:t>Jumper wires are simply wires that have connector pins at each end, allowing them to be used to connect two points to each other without soldering. </a:t>
            </a:r>
          </a:p>
          <a:p>
            <a:r>
              <a:rPr lang="en-US" sz="2200">
                <a:ea typeface="+mn-lt"/>
                <a:cs typeface="+mn-lt"/>
              </a:rPr>
              <a:t>Jumper wires are typically used with breadboards and other prototyping tools in order to make it easy to change a </a:t>
            </a:r>
            <a:r>
              <a:rPr lang="en-US" sz="2200" dirty="0">
                <a:ea typeface="+mn-lt"/>
                <a:cs typeface="+mn-lt"/>
              </a:rPr>
              <a:t>circuit as needed</a:t>
            </a:r>
            <a:endParaRPr lang="en-US" sz="2200">
              <a:cs typeface="Calibri"/>
            </a:endParaRPr>
          </a:p>
        </p:txBody>
      </p:sp>
    </p:spTree>
    <p:extLst>
      <p:ext uri="{BB962C8B-B14F-4D97-AF65-F5344CB8AC3E}">
        <p14:creationId xmlns:p14="http://schemas.microsoft.com/office/powerpoint/2010/main" val="26654596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8163DC-15B2-44B2-8836-6E765781532A}"/>
              </a:ext>
            </a:extLst>
          </p:cNvPr>
          <p:cNvSpPr>
            <a:spLocks noGrp="1"/>
          </p:cNvSpPr>
          <p:nvPr>
            <p:ph idx="1"/>
          </p:nvPr>
        </p:nvSpPr>
        <p:spPr>
          <a:xfrm>
            <a:off x="792708" y="517715"/>
            <a:ext cx="10561092" cy="5659248"/>
          </a:xfrm>
        </p:spPr>
        <p:txBody>
          <a:bodyPr vert="horz" lIns="91440" tIns="45720" rIns="91440" bIns="45720" rtlCol="0" anchor="t">
            <a:normAutofit lnSpcReduction="10000"/>
          </a:bodyPr>
          <a:lstStyle/>
          <a:p>
            <a:pPr marL="0" indent="0" algn="ctr">
              <a:buNone/>
            </a:pPr>
            <a:r>
              <a:rPr lang="en-US" sz="3000" b="1">
                <a:ea typeface="+mn-lt"/>
                <a:cs typeface="+mn-lt"/>
              </a:rPr>
              <a:t>References</a:t>
            </a:r>
            <a:endParaRPr lang="en-US" sz="2200" b="1" dirty="0">
              <a:ea typeface="+mn-lt"/>
              <a:cs typeface="+mn-lt"/>
            </a:endParaRPr>
          </a:p>
          <a:p>
            <a:pPr marL="0" indent="0">
              <a:buNone/>
            </a:pPr>
            <a:endParaRPr lang="en-US" sz="2200" dirty="0">
              <a:ea typeface="+mn-lt"/>
              <a:cs typeface="+mn-lt"/>
            </a:endParaRPr>
          </a:p>
          <a:p>
            <a:pPr marL="0" indent="0">
              <a:buNone/>
            </a:pPr>
            <a:r>
              <a:rPr lang="en-US" sz="2200">
                <a:ea typeface="+mn-lt"/>
                <a:cs typeface="+mn-lt"/>
              </a:rPr>
              <a:t>Beagleboard(n.d). What is Beaglebone black. Retrieved October 14,2020, </a:t>
            </a:r>
            <a:r>
              <a:rPr lang="en-US" sz="2200" dirty="0">
                <a:ea typeface="+mn-lt"/>
                <a:cs typeface="+mn-lt"/>
              </a:rPr>
              <a:t>from </a:t>
            </a:r>
            <a:r>
              <a:rPr lang="en-US" sz="2200" dirty="0">
                <a:ea typeface="+mn-lt"/>
                <a:cs typeface="+mn-lt"/>
                <a:hlinkClick r:id="rId2"/>
              </a:rPr>
              <a:t>https://beagleboard.org/black</a:t>
            </a:r>
            <a:endParaRPr lang="en-US" sz="2200">
              <a:cs typeface="Calibri"/>
            </a:endParaRPr>
          </a:p>
          <a:p>
            <a:pPr marL="0" indent="0">
              <a:buNone/>
            </a:pPr>
            <a:r>
              <a:rPr lang="en-US" sz="2200" dirty="0">
                <a:ea typeface="+mn-lt"/>
                <a:cs typeface="+mn-lt"/>
              </a:rPr>
              <a:t>Store(n.d). Arduino UNO Rev3. Retrieved October 14,2020, </a:t>
            </a:r>
            <a:r>
              <a:rPr lang="en-US" sz="2200">
                <a:ea typeface="+mn-lt"/>
                <a:cs typeface="+mn-lt"/>
              </a:rPr>
              <a:t>from </a:t>
            </a:r>
            <a:r>
              <a:rPr lang="en-US" sz="2200" dirty="0">
                <a:ea typeface="+mn-lt"/>
                <a:cs typeface="+mn-lt"/>
                <a:hlinkClick r:id="rId3"/>
              </a:rPr>
              <a:t>https://store.arduino.cc/usa/arduino-uno-rev3</a:t>
            </a:r>
            <a:endParaRPr lang="en-US" sz="2200" dirty="0">
              <a:ea typeface="+mn-lt"/>
              <a:cs typeface="+mn-lt"/>
            </a:endParaRPr>
          </a:p>
          <a:p>
            <a:pPr marL="0" indent="0">
              <a:buNone/>
            </a:pPr>
            <a:r>
              <a:rPr lang="en-US" sz="2200">
                <a:ea typeface="+mn-lt"/>
                <a:cs typeface="+mn-lt"/>
              </a:rPr>
              <a:t>Addicore(n.d). MPU6050 3-Axis Gyroscope and Accelerometer. Retrieved October 14,2020, from </a:t>
            </a:r>
            <a:r>
              <a:rPr lang="en-US" sz="2200" dirty="0">
                <a:ea typeface="+mn-lt"/>
                <a:cs typeface="+mn-lt"/>
                <a:hlinkClick r:id="rId4"/>
              </a:rPr>
              <a:t>https://www.addicore.com/GY-521-MPU6050-p/170.htm</a:t>
            </a:r>
            <a:endParaRPr lang="en-US" sz="2200" dirty="0">
              <a:ea typeface="+mn-lt"/>
              <a:cs typeface="+mn-lt"/>
            </a:endParaRPr>
          </a:p>
          <a:p>
            <a:pPr marL="0" indent="0">
              <a:buNone/>
            </a:pPr>
            <a:r>
              <a:rPr lang="en-US" sz="2200">
                <a:ea typeface="+mn-lt"/>
                <a:cs typeface="+mn-lt"/>
              </a:rPr>
              <a:t>TDK invensense(n.d). MPU6050 3-Axis. Retrieved October 14,2020, from </a:t>
            </a:r>
            <a:r>
              <a:rPr lang="en-US" sz="2200" dirty="0">
                <a:ea typeface="+mn-lt"/>
                <a:cs typeface="+mn-lt"/>
                <a:hlinkClick r:id="rId5"/>
              </a:rPr>
              <a:t>https://invensense.tdk.com/products/motion-tracking/6-axis/mpu-6050/</a:t>
            </a:r>
            <a:endParaRPr lang="en-US" sz="2200" dirty="0">
              <a:cs typeface="Calibri"/>
            </a:endParaRPr>
          </a:p>
          <a:p>
            <a:pPr marL="0" indent="0">
              <a:buNone/>
            </a:pPr>
            <a:r>
              <a:rPr lang="en-US" sz="2200">
                <a:ea typeface="+mn-lt"/>
                <a:cs typeface="+mn-lt"/>
              </a:rPr>
              <a:t>Elprocus(n.d). RF module transmitter receiver. Retrieved October 14,2020, from </a:t>
            </a:r>
            <a:endParaRPr lang="en-US" sz="2200" dirty="0">
              <a:ea typeface="+mn-lt"/>
              <a:cs typeface="+mn-lt"/>
            </a:endParaRPr>
          </a:p>
          <a:p>
            <a:pPr marL="0" indent="0">
              <a:buNone/>
            </a:pPr>
            <a:r>
              <a:rPr lang="en-US" sz="2200" dirty="0">
                <a:ea typeface="+mn-lt"/>
                <a:cs typeface="+mn-lt"/>
                <a:hlinkClick r:id="rId6"/>
              </a:rPr>
              <a:t>https://www.elprocus.com/rf-module-transmitter-receiver/</a:t>
            </a:r>
            <a:endParaRPr lang="en-US" sz="2200">
              <a:cs typeface="Calibri"/>
            </a:endParaRPr>
          </a:p>
          <a:p>
            <a:pPr marL="0" indent="0">
              <a:buNone/>
            </a:pPr>
            <a:r>
              <a:rPr lang="en-US" sz="2200">
                <a:ea typeface="+mn-lt"/>
                <a:cs typeface="+mn-lt"/>
              </a:rPr>
              <a:t>Techzeero(n.d). ESP8266 wifi module. Retrieved October 14,2020, from https://techzeero.com/sensors-modules/esp8266-wifi-module</a:t>
            </a:r>
            <a:endParaRPr lang="en-US" sz="2200">
              <a:cs typeface="Calibri"/>
            </a:endParaRPr>
          </a:p>
          <a:p>
            <a:pPr marL="0" indent="0">
              <a:buNone/>
            </a:pPr>
            <a:r>
              <a:rPr lang="en-US" sz="2200">
                <a:ea typeface="+mn-lt"/>
                <a:cs typeface="+mn-lt"/>
              </a:rPr>
              <a:t>Components101(n.d). 16X2 LCD pinout. Retrieved October 14,2020, from https://components101.com/16x2-lcd-pinout-datasheet</a:t>
            </a:r>
            <a:endParaRPr lang="en-US" sz="2200">
              <a:cs typeface="Calibri"/>
            </a:endParaRPr>
          </a:p>
          <a:p>
            <a:pPr marL="0" indent="0">
              <a:buNone/>
            </a:pPr>
            <a:endParaRPr lang="en-US" sz="2200" dirty="0">
              <a:cs typeface="Calibri"/>
            </a:endParaRPr>
          </a:p>
        </p:txBody>
      </p:sp>
    </p:spTree>
    <p:extLst>
      <p:ext uri="{BB962C8B-B14F-4D97-AF65-F5344CB8AC3E}">
        <p14:creationId xmlns:p14="http://schemas.microsoft.com/office/powerpoint/2010/main" val="3837401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D947D87-B26F-4957-AAE7-E64D3FB47FFC}"/>
              </a:ext>
            </a:extLst>
          </p:cNvPr>
          <p:cNvSpPr>
            <a:spLocks noGrp="1"/>
          </p:cNvSpPr>
          <p:nvPr>
            <p:ph idx="1"/>
          </p:nvPr>
        </p:nvSpPr>
        <p:spPr>
          <a:xfrm>
            <a:off x="647701" y="539751"/>
            <a:ext cx="10706099" cy="5637212"/>
          </a:xfrm>
        </p:spPr>
        <p:txBody>
          <a:bodyPr vert="horz" lIns="91440" tIns="45720" rIns="91440" bIns="45720" rtlCol="0" anchor="t">
            <a:normAutofit/>
          </a:bodyPr>
          <a:lstStyle/>
          <a:p>
            <a:pPr marL="0" indent="0" algn="ctr">
              <a:buNone/>
            </a:pPr>
            <a:r>
              <a:rPr lang="en-US" sz="3000" b="1" dirty="0">
                <a:cs typeface="Calibri" panose="020F0502020204030204"/>
              </a:rPr>
              <a:t>Gesture Keyboard- Typing letters by moving in the air with machine learning using </a:t>
            </a:r>
            <a:r>
              <a:rPr lang="en-US" sz="3000" b="1" dirty="0" err="1">
                <a:cs typeface="Calibri" panose="020F0502020204030204"/>
              </a:rPr>
              <a:t>Beaglebone</a:t>
            </a:r>
            <a:r>
              <a:rPr lang="en-US" sz="3000" b="1" dirty="0">
                <a:cs typeface="Calibri" panose="020F0502020204030204"/>
              </a:rPr>
              <a:t> Black</a:t>
            </a:r>
          </a:p>
          <a:p>
            <a:pPr marL="0" indent="0">
              <a:buNone/>
            </a:pPr>
            <a:r>
              <a:rPr lang="en-US" sz="2200" dirty="0">
                <a:ea typeface="+mn-lt"/>
                <a:cs typeface="+mn-lt"/>
              </a:rPr>
              <a:t>The aim of this project is to type letters in the air using hand gestures, where the gestures are sensed by a gyroscope and finally displayed on an LCD display.</a:t>
            </a:r>
          </a:p>
          <a:p>
            <a:pPr marL="0" indent="0">
              <a:buNone/>
            </a:pPr>
            <a:r>
              <a:rPr lang="en-US" sz="2200" dirty="0">
                <a:ea typeface="+mn-lt"/>
                <a:cs typeface="+mn-lt"/>
              </a:rPr>
              <a:t>The main components used are </a:t>
            </a:r>
            <a:r>
              <a:rPr lang="en-US" sz="2200" dirty="0" err="1">
                <a:ea typeface="+mn-lt"/>
                <a:cs typeface="+mn-lt"/>
              </a:rPr>
              <a:t>Beaglebone</a:t>
            </a:r>
            <a:r>
              <a:rPr lang="en-US" sz="2200" dirty="0">
                <a:ea typeface="+mn-lt"/>
                <a:cs typeface="+mn-lt"/>
              </a:rPr>
              <a:t> </a:t>
            </a:r>
            <a:r>
              <a:rPr lang="en-US" sz="2200" dirty="0" err="1">
                <a:ea typeface="+mn-lt"/>
                <a:cs typeface="+mn-lt"/>
              </a:rPr>
              <a:t>black,Arduino</a:t>
            </a:r>
            <a:r>
              <a:rPr lang="en-US" sz="2200" dirty="0">
                <a:ea typeface="+mn-lt"/>
                <a:cs typeface="+mn-lt"/>
              </a:rPr>
              <a:t> board, Gyroscope and LCD display. </a:t>
            </a:r>
            <a:endParaRPr lang="en-US">
              <a:ea typeface="+mn-lt"/>
              <a:cs typeface="+mn-lt"/>
            </a:endParaRPr>
          </a:p>
          <a:p>
            <a:pPr marL="0" indent="0">
              <a:buNone/>
            </a:pPr>
            <a:r>
              <a:rPr lang="en-US" sz="2200" dirty="0">
                <a:ea typeface="+mn-lt"/>
                <a:cs typeface="+mn-lt"/>
              </a:rPr>
              <a:t>The machine learning algorithm "Supervised learning" is used with some predictions along with designed project to detect the alphabet. The gyroscope is attached to hand, so when letters are written in air,  the data is transferred to the beaglebone black via </a:t>
            </a:r>
            <a:r>
              <a:rPr lang="en-US" sz="2200" dirty="0" err="1">
                <a:ea typeface="+mn-lt"/>
                <a:cs typeface="+mn-lt"/>
              </a:rPr>
              <a:t>arduino,where</a:t>
            </a:r>
            <a:r>
              <a:rPr lang="en-US" sz="2200" dirty="0">
                <a:ea typeface="+mn-lt"/>
                <a:cs typeface="+mn-lt"/>
              </a:rPr>
              <a:t> the data is compared with machine algorithm predictions and then, they are displayed</a:t>
            </a:r>
            <a:r>
              <a:rPr lang="en-US" sz="3000" dirty="0">
                <a:ea typeface="+mn-lt"/>
                <a:cs typeface="+mn-lt"/>
              </a:rPr>
              <a:t>. </a:t>
            </a:r>
            <a:endParaRPr lang="en-US">
              <a:cs typeface="Calibri"/>
            </a:endParaRPr>
          </a:p>
          <a:p>
            <a:pPr marL="0" indent="0">
              <a:buNone/>
            </a:pPr>
            <a:endParaRPr lang="en-US" dirty="0">
              <a:cs typeface="Calibri" panose="020F0502020204030204"/>
            </a:endParaRPr>
          </a:p>
        </p:txBody>
      </p:sp>
    </p:spTree>
    <p:extLst>
      <p:ext uri="{BB962C8B-B14F-4D97-AF65-F5344CB8AC3E}">
        <p14:creationId xmlns:p14="http://schemas.microsoft.com/office/powerpoint/2010/main" val="42271180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6CECCE-EB83-441C-99B7-45FCDCF568C3}"/>
              </a:ext>
            </a:extLst>
          </p:cNvPr>
          <p:cNvSpPr>
            <a:spLocks noGrp="1"/>
          </p:cNvSpPr>
          <p:nvPr>
            <p:ph idx="1"/>
          </p:nvPr>
        </p:nvSpPr>
        <p:spPr>
          <a:xfrm>
            <a:off x="766763" y="527844"/>
            <a:ext cx="10587037" cy="5649119"/>
          </a:xfrm>
        </p:spPr>
        <p:txBody>
          <a:bodyPr vert="horz" lIns="91440" tIns="45720" rIns="91440" bIns="45720" rtlCol="0" anchor="t">
            <a:normAutofit/>
          </a:bodyPr>
          <a:lstStyle/>
          <a:p>
            <a:pPr marL="0" indent="0">
              <a:buNone/>
            </a:pPr>
            <a:r>
              <a:rPr lang="en-US" sz="2200">
                <a:cs typeface="Calibri" panose="020F0502020204030204"/>
              </a:rPr>
              <a:t>Claypower(n.d). Lithium ion battery. Retrieved October 14,2020, from </a:t>
            </a:r>
            <a:r>
              <a:rPr lang="en-US" sz="2200" dirty="0">
                <a:cs typeface="Calibri" panose="020F0502020204030204"/>
                <a:hlinkClick r:id="rId2"/>
              </a:rPr>
              <a:t>https://www.claytonpower.com/products/lithium-ion-batteries/specifications/</a:t>
            </a:r>
            <a:endParaRPr lang="en-US" sz="2200">
              <a:ea typeface="+mn-lt"/>
              <a:cs typeface="+mn-lt"/>
            </a:endParaRPr>
          </a:p>
          <a:p>
            <a:pPr marL="0" indent="0">
              <a:buNone/>
            </a:pPr>
            <a:r>
              <a:rPr lang="en-US" sz="2200">
                <a:cs typeface="Calibri" panose="020F0502020204030204"/>
              </a:rPr>
              <a:t>Twi-global(n.d). What is soldering. Retrieved October 14,2020, from </a:t>
            </a:r>
            <a:r>
              <a:rPr lang="en-US" sz="2200" dirty="0">
                <a:cs typeface="Calibri" panose="020F0502020204030204"/>
                <a:hlinkClick r:id="rId3"/>
              </a:rPr>
              <a:t>https://www.twi-global.com/technical-knowledge/faqs/what-is-soldering#HowitWorks</a:t>
            </a:r>
            <a:endParaRPr lang="en-US" sz="2200">
              <a:ea typeface="+mn-lt"/>
              <a:cs typeface="+mn-lt"/>
            </a:endParaRPr>
          </a:p>
          <a:p>
            <a:pPr marL="0" indent="0">
              <a:buNone/>
            </a:pPr>
            <a:r>
              <a:rPr lang="en-US" sz="2200">
                <a:cs typeface="Calibri" panose="020F0502020204030204"/>
              </a:rPr>
              <a:t>Fluke(n.d). What is a digital multimeter. Retrieved October 14,2020, from </a:t>
            </a:r>
            <a:r>
              <a:rPr lang="en-US" sz="2200" dirty="0">
                <a:cs typeface="Calibri" panose="020F0502020204030204"/>
                <a:hlinkClick r:id="rId4"/>
              </a:rPr>
              <a:t>https://www.fluke.com/en-ca/learn/best-practices/measurement-basics/electricity/what-is-a-digital-multimeter</a:t>
            </a:r>
            <a:endParaRPr lang="en-US" sz="2200">
              <a:ea typeface="+mn-lt"/>
              <a:cs typeface="+mn-lt"/>
            </a:endParaRPr>
          </a:p>
          <a:p>
            <a:pPr marL="0" indent="0">
              <a:buNone/>
            </a:pPr>
            <a:r>
              <a:rPr lang="en-US" sz="2200">
                <a:cs typeface="Calibri" panose="020F0502020204030204"/>
              </a:rPr>
              <a:t>Medium(2019, march 11). General purpose PCB.Retrieved October 14,2020, from </a:t>
            </a:r>
            <a:r>
              <a:rPr lang="en-US" sz="2200" dirty="0">
                <a:cs typeface="Calibri" panose="020F0502020204030204"/>
                <a:hlinkClick r:id="rId5"/>
              </a:rPr>
              <a:t>https://medium.com/@Graylogix/general-purpose-pcbs-f5ca0f09e99e</a:t>
            </a:r>
            <a:endParaRPr lang="en-US" sz="2200">
              <a:ea typeface="+mn-lt"/>
              <a:cs typeface="+mn-lt"/>
            </a:endParaRPr>
          </a:p>
          <a:p>
            <a:pPr marL="0" indent="0">
              <a:buNone/>
            </a:pPr>
            <a:r>
              <a:rPr lang="en-US" sz="2200">
                <a:cs typeface="Calibri" panose="020F0502020204030204"/>
              </a:rPr>
              <a:t>Wiring(n.d). What is a breadboard. Retrieved October 14,2020, from </a:t>
            </a:r>
            <a:r>
              <a:rPr lang="en-US" sz="2200" dirty="0">
                <a:cs typeface="Calibri" panose="020F0502020204030204"/>
                <a:hlinkClick r:id="rId6"/>
              </a:rPr>
              <a:t>http://wiring.org.co/learning/tutorials/breadboard/</a:t>
            </a:r>
            <a:endParaRPr lang="en-US" sz="2200">
              <a:ea typeface="+mn-lt"/>
              <a:cs typeface="+mn-lt"/>
            </a:endParaRPr>
          </a:p>
          <a:p>
            <a:pPr marL="0" indent="0">
              <a:buNone/>
            </a:pPr>
            <a:r>
              <a:rPr lang="en-US" sz="2200">
                <a:cs typeface="Calibri" panose="020F0502020204030204"/>
              </a:rPr>
              <a:t>Hemmings.M(2018, January 30). What is a jumper wire.Retrieved October 14,2020, from </a:t>
            </a:r>
            <a:r>
              <a:rPr lang="en-US" sz="2200" dirty="0">
                <a:cs typeface="Calibri" panose="020F0502020204030204"/>
                <a:hlinkClick r:id="rId7"/>
              </a:rPr>
              <a:t>http://blog.sparkfuneducation.com/what-is-jumper-wire</a:t>
            </a:r>
            <a:endParaRPr lang="en-US" sz="2200">
              <a:cs typeface="Calibri"/>
            </a:endParaRPr>
          </a:p>
        </p:txBody>
      </p:sp>
    </p:spTree>
    <p:extLst>
      <p:ext uri="{BB962C8B-B14F-4D97-AF65-F5344CB8AC3E}">
        <p14:creationId xmlns:p14="http://schemas.microsoft.com/office/powerpoint/2010/main" val="40964869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69D796-DFEB-405E-96B0-78B898225945}"/>
              </a:ext>
            </a:extLst>
          </p:cNvPr>
          <p:cNvSpPr>
            <a:spLocks noGrp="1"/>
          </p:cNvSpPr>
          <p:nvPr>
            <p:ph idx="1"/>
          </p:nvPr>
        </p:nvSpPr>
        <p:spPr>
          <a:xfrm>
            <a:off x="743484" y="461738"/>
            <a:ext cx="10610316" cy="5954060"/>
          </a:xfrm>
        </p:spPr>
        <p:txBody>
          <a:bodyPr vert="horz" lIns="91440" tIns="45720" rIns="91440" bIns="45720" rtlCol="0" anchor="t">
            <a:normAutofit lnSpcReduction="10000"/>
          </a:bodyPr>
          <a:lstStyle/>
          <a:p>
            <a:pPr marL="0" indent="0" algn="ctr">
              <a:buNone/>
            </a:pPr>
            <a:r>
              <a:rPr lang="en-US" sz="3200" b="1" dirty="0">
                <a:cs typeface="Calibri"/>
              </a:rPr>
              <a:t>Final hardware components for Gesture Keyboard</a:t>
            </a:r>
          </a:p>
          <a:p>
            <a:pPr marL="0" indent="0" algn="ctr">
              <a:buNone/>
            </a:pPr>
            <a:endParaRPr lang="en-US" sz="3200" b="1" dirty="0">
              <a:cs typeface="Calibri"/>
            </a:endParaRPr>
          </a:p>
          <a:p>
            <a:pPr marL="514350" indent="-514350">
              <a:buAutoNum type="arabicPeriod"/>
            </a:pPr>
            <a:r>
              <a:rPr lang="en-US" sz="2400" dirty="0" err="1">
                <a:cs typeface="Calibri"/>
              </a:rPr>
              <a:t>Beaglebone</a:t>
            </a:r>
            <a:r>
              <a:rPr lang="en-US" sz="2400" dirty="0">
                <a:cs typeface="Calibri"/>
              </a:rPr>
              <a:t> black</a:t>
            </a:r>
          </a:p>
          <a:p>
            <a:pPr marL="514350" indent="-514350">
              <a:buAutoNum type="arabicPeriod"/>
            </a:pPr>
            <a:r>
              <a:rPr lang="en-US" sz="2400" dirty="0">
                <a:cs typeface="Calibri"/>
              </a:rPr>
              <a:t>Arduino UNO</a:t>
            </a:r>
          </a:p>
          <a:p>
            <a:pPr marL="514350" indent="-514350">
              <a:buAutoNum type="arabicPeriod"/>
            </a:pPr>
            <a:r>
              <a:rPr lang="en-US" sz="2400" dirty="0">
                <a:cs typeface="Calibri"/>
              </a:rPr>
              <a:t>Gyroscope sensor(MPU 6050)</a:t>
            </a:r>
          </a:p>
          <a:p>
            <a:pPr marL="514350" indent="-514350">
              <a:buAutoNum type="arabicPeriod"/>
            </a:pPr>
            <a:r>
              <a:rPr lang="en-US" sz="2400" dirty="0">
                <a:cs typeface="Calibri"/>
              </a:rPr>
              <a:t>RF transmitter-receiver</a:t>
            </a:r>
          </a:p>
          <a:p>
            <a:pPr marL="514350" indent="-514350">
              <a:buAutoNum type="arabicPeriod"/>
            </a:pPr>
            <a:r>
              <a:rPr lang="en-US" sz="2400" dirty="0">
                <a:cs typeface="Calibri"/>
              </a:rPr>
              <a:t>Voltage regulator(LM2596)</a:t>
            </a:r>
          </a:p>
          <a:p>
            <a:pPr marL="514350" indent="-514350">
              <a:buAutoNum type="arabicPeriod"/>
            </a:pPr>
            <a:r>
              <a:rPr lang="en-US" sz="2400" dirty="0" err="1">
                <a:cs typeface="Calibri"/>
              </a:rPr>
              <a:t>Wifi</a:t>
            </a:r>
            <a:r>
              <a:rPr lang="en-US" sz="2400" dirty="0">
                <a:cs typeface="Calibri"/>
              </a:rPr>
              <a:t> module(ESP8266)</a:t>
            </a:r>
          </a:p>
          <a:p>
            <a:pPr marL="514350" indent="-514350">
              <a:buAutoNum type="arabicPeriod"/>
            </a:pPr>
            <a:r>
              <a:rPr lang="en-US" sz="2400" dirty="0">
                <a:cs typeface="Calibri"/>
              </a:rPr>
              <a:t>16x2 LCD display</a:t>
            </a:r>
          </a:p>
          <a:p>
            <a:pPr marL="514350" indent="-514350">
              <a:buAutoNum type="arabicPeriod"/>
            </a:pPr>
            <a:r>
              <a:rPr lang="en-US" sz="2400" dirty="0">
                <a:cs typeface="Calibri"/>
              </a:rPr>
              <a:t>Power supply</a:t>
            </a:r>
          </a:p>
          <a:p>
            <a:pPr marL="514350" indent="-514350">
              <a:buAutoNum type="arabicPeriod"/>
            </a:pPr>
            <a:r>
              <a:rPr lang="en-US" sz="2400" dirty="0">
                <a:cs typeface="Calibri"/>
              </a:rPr>
              <a:t>PCB board</a:t>
            </a:r>
          </a:p>
          <a:p>
            <a:pPr marL="514350" indent="-514350">
              <a:buAutoNum type="arabicPeriod"/>
            </a:pPr>
            <a:r>
              <a:rPr lang="en-US" sz="2400" dirty="0">
                <a:cs typeface="Calibri"/>
              </a:rPr>
              <a:t>Soldering gun and digital multimeter</a:t>
            </a:r>
          </a:p>
          <a:p>
            <a:pPr marL="514350" indent="-514350">
              <a:buAutoNum type="arabicPeriod"/>
            </a:pPr>
            <a:r>
              <a:rPr lang="en-US" sz="2400" dirty="0">
                <a:cs typeface="Calibri"/>
              </a:rPr>
              <a:t>Bread board, Jumper wires</a:t>
            </a:r>
          </a:p>
          <a:p>
            <a:pPr marL="514350" indent="-514350">
              <a:buAutoNum type="arabicPeriod"/>
            </a:pPr>
            <a:endParaRPr lang="en-US" dirty="0">
              <a:cs typeface="Calibri"/>
            </a:endParaRPr>
          </a:p>
          <a:p>
            <a:pPr marL="514350" indent="-514350">
              <a:buAutoNum type="arabicPeriod"/>
            </a:pPr>
            <a:endParaRPr lang="en-US" dirty="0">
              <a:cs typeface="Calibri"/>
            </a:endParaRPr>
          </a:p>
          <a:p>
            <a:pPr marL="514350" indent="-514350">
              <a:buAutoNum type="arabicPeriod"/>
            </a:pPr>
            <a:endParaRPr lang="en-US" dirty="0">
              <a:cs typeface="Calibri"/>
            </a:endParaRPr>
          </a:p>
        </p:txBody>
      </p:sp>
    </p:spTree>
    <p:extLst>
      <p:ext uri="{BB962C8B-B14F-4D97-AF65-F5344CB8AC3E}">
        <p14:creationId xmlns:p14="http://schemas.microsoft.com/office/powerpoint/2010/main" val="41927249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E6FD76-6937-4129-9CFB-3E61A448AE49}"/>
              </a:ext>
            </a:extLst>
          </p:cNvPr>
          <p:cNvSpPr>
            <a:spLocks noGrp="1"/>
          </p:cNvSpPr>
          <p:nvPr>
            <p:ph idx="1"/>
          </p:nvPr>
        </p:nvSpPr>
        <p:spPr>
          <a:xfrm>
            <a:off x="2713832" y="636589"/>
            <a:ext cx="7643810" cy="1797843"/>
          </a:xfrm>
        </p:spPr>
        <p:txBody>
          <a:bodyPr vert="horz" wrap="square" lIns="91440" tIns="45720" rIns="91440" bIns="45720" rtlCol="0" anchor="t">
            <a:normAutofit/>
          </a:bodyPr>
          <a:lstStyle/>
          <a:p>
            <a:pPr marL="514350" indent="-514350" algn="ctr">
              <a:buAutoNum type="arabicPeriod"/>
            </a:pPr>
            <a:r>
              <a:rPr lang="en-US" sz="3000" b="1" err="1">
                <a:cs typeface="Calibri" panose="020F0502020204030204"/>
              </a:rPr>
              <a:t>Beaglebone</a:t>
            </a:r>
            <a:r>
              <a:rPr lang="en-US" sz="3000" b="1">
                <a:cs typeface="Calibri" panose="020F0502020204030204"/>
              </a:rPr>
              <a:t> Black</a:t>
            </a:r>
          </a:p>
          <a:p>
            <a:pPr marL="0" indent="0" algn="ctr">
              <a:buNone/>
            </a:pPr>
            <a:r>
              <a:rPr lang="en-US" sz="2200">
                <a:ea typeface="+mn-lt"/>
                <a:cs typeface="+mn-lt"/>
              </a:rPr>
              <a:t>BeagleBone Black is a low-cost, community-supported development platform for developers and hobbyists. </a:t>
            </a:r>
            <a:endParaRPr lang="en-US" sz="2400" b="1">
              <a:ea typeface="+mn-lt"/>
              <a:cs typeface="+mn-lt"/>
            </a:endParaRPr>
          </a:p>
          <a:p>
            <a:pPr marL="0" indent="0">
              <a:buNone/>
            </a:pPr>
            <a:endParaRPr lang="en-US" sz="2400">
              <a:cs typeface="Calibri"/>
            </a:endParaRPr>
          </a:p>
          <a:p>
            <a:pPr marL="0" indent="0">
              <a:buNone/>
            </a:pPr>
            <a:endParaRPr lang="en-US" sz="2400">
              <a:cs typeface="Calibri"/>
            </a:endParaRPr>
          </a:p>
        </p:txBody>
      </p:sp>
      <p:pic>
        <p:nvPicPr>
          <p:cNvPr id="7" name="Picture 7" descr="Diagram&#10;&#10;Description automatically generated">
            <a:extLst>
              <a:ext uri="{FF2B5EF4-FFF2-40B4-BE49-F238E27FC236}">
                <a16:creationId xmlns:a16="http://schemas.microsoft.com/office/drawing/2014/main" id="{515A8768-4F79-4EDC-B351-A665EF82A783}"/>
              </a:ext>
            </a:extLst>
          </p:cNvPr>
          <p:cNvPicPr>
            <a:picLocks noChangeAspect="1"/>
          </p:cNvPicPr>
          <p:nvPr/>
        </p:nvPicPr>
        <p:blipFill>
          <a:blip r:embed="rId2"/>
          <a:stretch>
            <a:fillRect/>
          </a:stretch>
        </p:blipFill>
        <p:spPr>
          <a:xfrm>
            <a:off x="2152651" y="1955575"/>
            <a:ext cx="9339261" cy="4054129"/>
          </a:xfrm>
          <a:prstGeom prst="rect">
            <a:avLst/>
          </a:prstGeom>
        </p:spPr>
      </p:pic>
    </p:spTree>
    <p:extLst>
      <p:ext uri="{BB962C8B-B14F-4D97-AF65-F5344CB8AC3E}">
        <p14:creationId xmlns:p14="http://schemas.microsoft.com/office/powerpoint/2010/main" val="22064089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69BD7AF-7B01-45EC-969D-4E3371B281D2}"/>
              </a:ext>
            </a:extLst>
          </p:cNvPr>
          <p:cNvSpPr>
            <a:spLocks noGrp="1"/>
          </p:cNvSpPr>
          <p:nvPr>
            <p:ph idx="1"/>
          </p:nvPr>
        </p:nvSpPr>
        <p:spPr>
          <a:xfrm>
            <a:off x="1016795" y="563564"/>
            <a:ext cx="5729285" cy="4815680"/>
          </a:xfrm>
        </p:spPr>
        <p:txBody>
          <a:bodyPr vert="horz" lIns="91440" tIns="45720" rIns="91440" bIns="45720" rtlCol="0" anchor="t">
            <a:normAutofit/>
          </a:bodyPr>
          <a:lstStyle/>
          <a:p>
            <a:pPr>
              <a:buNone/>
            </a:pPr>
            <a:r>
              <a:rPr lang="en-US" sz="2200" b="1"/>
              <a:t>Processor: </a:t>
            </a:r>
            <a:r>
              <a:rPr lang="en-US" sz="2200"/>
              <a:t>AM335x 1GHz ARM Cortex-A8</a:t>
            </a:r>
            <a:r>
              <a:rPr lang="en-US" sz="2200" b="1" dirty="0"/>
              <a:t>   </a:t>
            </a:r>
            <a:r>
              <a:rPr lang="en-US" sz="2200" dirty="0"/>
              <a:t>        </a:t>
            </a:r>
            <a:endParaRPr lang="en-US" sz="2200" dirty="0">
              <a:cs typeface="Calibri"/>
            </a:endParaRPr>
          </a:p>
          <a:p>
            <a:pPr>
              <a:buFont typeface="Arial"/>
              <a:buChar char="•"/>
            </a:pPr>
            <a:r>
              <a:rPr lang="en-US" sz="2200">
                <a:ea typeface="+mn-lt"/>
                <a:cs typeface="+mn-lt"/>
              </a:rPr>
              <a:t>512MB DDR3 RAM </a:t>
            </a:r>
            <a:endParaRPr lang="en-US" sz="2200">
              <a:cs typeface="Calibri"/>
            </a:endParaRPr>
          </a:p>
          <a:p>
            <a:pPr>
              <a:buFont typeface="Arial"/>
              <a:buChar char="•"/>
            </a:pPr>
            <a:r>
              <a:rPr lang="en-US" sz="2200" dirty="0">
                <a:ea typeface="+mn-lt"/>
                <a:cs typeface="+mn-lt"/>
              </a:rPr>
              <a:t>4GB 8-bit eMMC on-board flash storage</a:t>
            </a:r>
            <a:endParaRPr lang="en-US" sz="2200" dirty="0">
              <a:cs typeface="Calibri"/>
            </a:endParaRPr>
          </a:p>
          <a:p>
            <a:pPr>
              <a:buFont typeface="Arial"/>
              <a:buChar char="•"/>
            </a:pPr>
            <a:r>
              <a:rPr lang="en-US" sz="2200" dirty="0">
                <a:ea typeface="+mn-lt"/>
                <a:cs typeface="+mn-lt"/>
              </a:rPr>
              <a:t>3D graphics accelerator</a:t>
            </a:r>
            <a:endParaRPr lang="en-US" sz="2200" dirty="0">
              <a:cs typeface="Calibri"/>
            </a:endParaRPr>
          </a:p>
          <a:p>
            <a:pPr>
              <a:buFont typeface="Arial"/>
              <a:buChar char="•"/>
            </a:pPr>
            <a:r>
              <a:rPr lang="en-US" sz="2200" dirty="0">
                <a:ea typeface="+mn-lt"/>
                <a:cs typeface="+mn-lt"/>
              </a:rPr>
              <a:t>NEON floating-point accelerator</a:t>
            </a:r>
            <a:endParaRPr lang="en-US" sz="2200" dirty="0">
              <a:cs typeface="Calibri"/>
            </a:endParaRPr>
          </a:p>
          <a:p>
            <a:pPr>
              <a:buFont typeface="Arial"/>
              <a:buChar char="•"/>
            </a:pPr>
            <a:r>
              <a:rPr lang="en-US" sz="2200" dirty="0">
                <a:ea typeface="+mn-lt"/>
                <a:cs typeface="+mn-lt"/>
              </a:rPr>
              <a:t>2x PRU 32-bit microcontrollers</a:t>
            </a:r>
            <a:endParaRPr lang="en-US" sz="2200" dirty="0">
              <a:cs typeface="Calibri"/>
            </a:endParaRPr>
          </a:p>
          <a:p>
            <a:pPr marL="0" indent="0">
              <a:buNone/>
            </a:pPr>
            <a:endParaRPr lang="en-US" dirty="0">
              <a:cs typeface="Calibri" panose="020F0502020204030204"/>
            </a:endParaRPr>
          </a:p>
        </p:txBody>
      </p:sp>
      <p:sp>
        <p:nvSpPr>
          <p:cNvPr id="4" name="TextBox 3">
            <a:extLst>
              <a:ext uri="{FF2B5EF4-FFF2-40B4-BE49-F238E27FC236}">
                <a16:creationId xmlns:a16="http://schemas.microsoft.com/office/drawing/2014/main" id="{4A4F0160-BD91-463F-89C3-2AD6C4FD6F45}"/>
              </a:ext>
            </a:extLst>
          </p:cNvPr>
          <p:cNvSpPr txBox="1"/>
          <p:nvPr/>
        </p:nvSpPr>
        <p:spPr>
          <a:xfrm>
            <a:off x="7272338" y="866775"/>
            <a:ext cx="3802854" cy="27392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a:t>Connectivity</a:t>
            </a:r>
            <a:endParaRPr lang="en-US" sz="2200" b="1">
              <a:cs typeface="Calibri"/>
            </a:endParaRPr>
          </a:p>
          <a:p>
            <a:pPr marL="285750" indent="-285750">
              <a:buFont typeface="Arial"/>
              <a:buChar char="•"/>
            </a:pPr>
            <a:r>
              <a:rPr lang="en-US" sz="2200">
                <a:ea typeface="+mn-lt"/>
                <a:cs typeface="+mn-lt"/>
              </a:rPr>
              <a:t>USB client for power &amp; communications</a:t>
            </a:r>
            <a:endParaRPr lang="en-US" sz="2200">
              <a:cs typeface="Calibri"/>
            </a:endParaRPr>
          </a:p>
          <a:p>
            <a:pPr marL="285750" indent="-285750">
              <a:buFont typeface="Arial"/>
              <a:buChar char="•"/>
            </a:pPr>
            <a:r>
              <a:rPr lang="en-US" sz="2200">
                <a:ea typeface="+mn-lt"/>
                <a:cs typeface="+mn-lt"/>
              </a:rPr>
              <a:t>USB host</a:t>
            </a:r>
            <a:endParaRPr lang="en-US" sz="2200">
              <a:cs typeface="Calibri"/>
            </a:endParaRPr>
          </a:p>
          <a:p>
            <a:pPr marL="285750" indent="-285750">
              <a:buFont typeface="Arial"/>
              <a:buChar char="•"/>
            </a:pPr>
            <a:r>
              <a:rPr lang="en-US" sz="2200">
                <a:ea typeface="+mn-lt"/>
                <a:cs typeface="+mn-lt"/>
              </a:rPr>
              <a:t>Ethernet</a:t>
            </a:r>
            <a:endParaRPr lang="en-US" sz="2200">
              <a:cs typeface="Calibri"/>
            </a:endParaRPr>
          </a:p>
          <a:p>
            <a:pPr marL="285750" indent="-285750">
              <a:buFont typeface="Arial"/>
              <a:buChar char="•"/>
            </a:pPr>
            <a:r>
              <a:rPr lang="en-US" sz="2200">
                <a:ea typeface="+mn-lt"/>
                <a:cs typeface="+mn-lt"/>
              </a:rPr>
              <a:t>HDMI</a:t>
            </a:r>
            <a:endParaRPr lang="en-US" sz="2200">
              <a:cs typeface="Calibri"/>
            </a:endParaRPr>
          </a:p>
          <a:p>
            <a:pPr marL="285750" indent="-285750">
              <a:buFont typeface="Arial"/>
              <a:buChar char="•"/>
            </a:pPr>
            <a:r>
              <a:rPr lang="en-US" sz="2200">
                <a:ea typeface="+mn-lt"/>
                <a:cs typeface="+mn-lt"/>
              </a:rPr>
              <a:t>2x 46 pin headers</a:t>
            </a:r>
            <a:endParaRPr lang="en-US" sz="2200"/>
          </a:p>
          <a:p>
            <a:pPr algn="l"/>
            <a:endParaRPr lang="en-US" dirty="0">
              <a:cs typeface="Calibri"/>
            </a:endParaRPr>
          </a:p>
        </p:txBody>
      </p:sp>
      <p:sp>
        <p:nvSpPr>
          <p:cNvPr id="5" name="TextBox 4">
            <a:extLst>
              <a:ext uri="{FF2B5EF4-FFF2-40B4-BE49-F238E27FC236}">
                <a16:creationId xmlns:a16="http://schemas.microsoft.com/office/drawing/2014/main" id="{2EA02C16-92E9-40D5-88BB-5A4C3A0FDBD0}"/>
              </a:ext>
            </a:extLst>
          </p:cNvPr>
          <p:cNvSpPr txBox="1"/>
          <p:nvPr/>
        </p:nvSpPr>
        <p:spPr>
          <a:xfrm>
            <a:off x="1128713" y="3926679"/>
            <a:ext cx="3671886" cy="21236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dirty="0"/>
              <a:t>Software Compatibility</a:t>
            </a:r>
          </a:p>
          <a:p>
            <a:pPr marL="285750" indent="-285750">
              <a:buFont typeface="Arial"/>
              <a:buChar char="•"/>
            </a:pPr>
            <a:r>
              <a:rPr lang="en-US" sz="2200" dirty="0">
                <a:ea typeface="+mn-lt"/>
                <a:cs typeface="+mn-lt"/>
              </a:rPr>
              <a:t>Debian</a:t>
            </a:r>
            <a:endParaRPr lang="en-US" sz="2200" dirty="0"/>
          </a:p>
          <a:p>
            <a:pPr marL="285750" indent="-285750">
              <a:buFont typeface="Arial"/>
              <a:buChar char="•"/>
            </a:pPr>
            <a:r>
              <a:rPr lang="en-US" sz="2200" dirty="0">
                <a:ea typeface="+mn-lt"/>
                <a:cs typeface="+mn-lt"/>
              </a:rPr>
              <a:t>Android</a:t>
            </a:r>
            <a:endParaRPr lang="en-US" sz="2200" dirty="0"/>
          </a:p>
          <a:p>
            <a:pPr marL="285750" indent="-285750">
              <a:buFont typeface="Arial"/>
              <a:buChar char="•"/>
            </a:pPr>
            <a:r>
              <a:rPr lang="en-US" sz="2200" dirty="0">
                <a:ea typeface="+mn-lt"/>
                <a:cs typeface="+mn-lt"/>
              </a:rPr>
              <a:t>Ubuntu</a:t>
            </a:r>
            <a:endParaRPr lang="en-US" sz="2200" dirty="0"/>
          </a:p>
          <a:p>
            <a:pPr marL="285750" indent="-285750">
              <a:buFont typeface="Arial"/>
              <a:buChar char="•"/>
            </a:pPr>
            <a:r>
              <a:rPr lang="en-US" sz="2200">
                <a:ea typeface="+mn-lt"/>
                <a:cs typeface="+mn-lt"/>
              </a:rPr>
              <a:t>Cloud9 IDE on Node</a:t>
            </a:r>
            <a:endParaRPr lang="en-US" sz="2200"/>
          </a:p>
          <a:p>
            <a:endParaRPr lang="en-US" sz="2200" dirty="0">
              <a:cs typeface="Calibri"/>
            </a:endParaRPr>
          </a:p>
        </p:txBody>
      </p:sp>
    </p:spTree>
    <p:extLst>
      <p:ext uri="{BB962C8B-B14F-4D97-AF65-F5344CB8AC3E}">
        <p14:creationId xmlns:p14="http://schemas.microsoft.com/office/powerpoint/2010/main" val="2063072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9174C9-11E6-447D-AE0E-A9E8A2894503}"/>
              </a:ext>
            </a:extLst>
          </p:cNvPr>
          <p:cNvSpPr>
            <a:spLocks noGrp="1"/>
          </p:cNvSpPr>
          <p:nvPr>
            <p:ph idx="1"/>
          </p:nvPr>
        </p:nvSpPr>
        <p:spPr>
          <a:xfrm>
            <a:off x="683419" y="468313"/>
            <a:ext cx="10670381" cy="5708650"/>
          </a:xfrm>
        </p:spPr>
        <p:txBody>
          <a:bodyPr vert="horz" lIns="91440" tIns="45720" rIns="91440" bIns="45720" rtlCol="0" anchor="t">
            <a:normAutofit/>
          </a:bodyPr>
          <a:lstStyle/>
          <a:p>
            <a:pPr marL="0" indent="0" algn="ctr">
              <a:buNone/>
            </a:pPr>
            <a:r>
              <a:rPr lang="en-US" sz="3000" b="1" dirty="0">
                <a:cs typeface="Calibri" panose="020F0502020204030204"/>
              </a:rPr>
              <a:t>2. Arduino UNO</a:t>
            </a:r>
          </a:p>
          <a:p>
            <a:pPr marL="0" indent="0">
              <a:buNone/>
            </a:pPr>
            <a:endParaRPr lang="en-US" dirty="0">
              <a:cs typeface="Calibri" panose="020F0502020204030204"/>
            </a:endParaRPr>
          </a:p>
        </p:txBody>
      </p:sp>
      <p:pic>
        <p:nvPicPr>
          <p:cNvPr id="4" name="Picture 4">
            <a:extLst>
              <a:ext uri="{FF2B5EF4-FFF2-40B4-BE49-F238E27FC236}">
                <a16:creationId xmlns:a16="http://schemas.microsoft.com/office/drawing/2014/main" id="{8705BE6E-C3C2-4B98-AE07-D761B740C8A7}"/>
              </a:ext>
            </a:extLst>
          </p:cNvPr>
          <p:cNvPicPr>
            <a:picLocks noChangeAspect="1"/>
          </p:cNvPicPr>
          <p:nvPr/>
        </p:nvPicPr>
        <p:blipFill>
          <a:blip r:embed="rId2"/>
          <a:stretch>
            <a:fillRect/>
          </a:stretch>
        </p:blipFill>
        <p:spPr>
          <a:xfrm>
            <a:off x="1795464" y="961321"/>
            <a:ext cx="8470102" cy="5233011"/>
          </a:xfrm>
          <a:prstGeom prst="rect">
            <a:avLst/>
          </a:prstGeom>
        </p:spPr>
      </p:pic>
    </p:spTree>
    <p:extLst>
      <p:ext uri="{BB962C8B-B14F-4D97-AF65-F5344CB8AC3E}">
        <p14:creationId xmlns:p14="http://schemas.microsoft.com/office/powerpoint/2010/main" val="610186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BB7DDF-6CBA-4093-ACCE-1974BC0A1B7F}"/>
              </a:ext>
            </a:extLst>
          </p:cNvPr>
          <p:cNvSpPr>
            <a:spLocks noGrp="1"/>
          </p:cNvSpPr>
          <p:nvPr>
            <p:ph idx="1"/>
          </p:nvPr>
        </p:nvSpPr>
        <p:spPr>
          <a:xfrm>
            <a:off x="623887" y="539751"/>
            <a:ext cx="10729913" cy="5768180"/>
          </a:xfrm>
        </p:spPr>
        <p:txBody>
          <a:bodyPr vert="horz" lIns="91440" tIns="45720" rIns="91440" bIns="45720" rtlCol="0" anchor="t">
            <a:normAutofit lnSpcReduction="10000"/>
          </a:bodyPr>
          <a:lstStyle/>
          <a:p>
            <a:pPr marL="0" indent="0">
              <a:buNone/>
            </a:pPr>
            <a:r>
              <a:rPr lang="en-US" sz="2200" dirty="0">
                <a:ea typeface="+mn-lt"/>
                <a:cs typeface="+mn-lt"/>
              </a:rPr>
              <a:t>The </a:t>
            </a:r>
            <a:r>
              <a:rPr lang="en-US" sz="2200" b="1" dirty="0">
                <a:ea typeface="+mn-lt"/>
                <a:cs typeface="+mn-lt"/>
              </a:rPr>
              <a:t>Arduino UNO</a:t>
            </a:r>
            <a:r>
              <a:rPr lang="en-US" sz="2200" dirty="0">
                <a:ea typeface="+mn-lt"/>
                <a:cs typeface="+mn-lt"/>
              </a:rPr>
              <a:t> is the best board to get started with electronics and coding.</a:t>
            </a:r>
          </a:p>
          <a:p>
            <a:pPr marL="0" indent="0">
              <a:buNone/>
            </a:pPr>
            <a:r>
              <a:rPr lang="en-US" sz="2200" b="1" dirty="0">
                <a:cs typeface="Calibri" panose="020F0502020204030204"/>
              </a:rPr>
              <a:t>Specifications:</a:t>
            </a:r>
          </a:p>
          <a:p>
            <a:pPr marL="0" indent="0">
              <a:buNone/>
            </a:pPr>
            <a:r>
              <a:rPr lang="en-US" sz="2200" dirty="0">
                <a:cs typeface="Calibri" panose="020F0502020204030204"/>
              </a:rPr>
              <a:t>Microcontroller : ATmega328P</a:t>
            </a:r>
          </a:p>
          <a:p>
            <a:pPr marL="0" indent="0">
              <a:buNone/>
            </a:pPr>
            <a:r>
              <a:rPr lang="en-US" sz="2200" dirty="0">
                <a:cs typeface="Calibri" panose="020F0502020204030204"/>
              </a:rPr>
              <a:t>Operating voltage : 5V</a:t>
            </a:r>
          </a:p>
          <a:p>
            <a:pPr marL="0" indent="0">
              <a:buNone/>
            </a:pPr>
            <a:r>
              <a:rPr lang="en-US" sz="2200" dirty="0">
                <a:cs typeface="Calibri" panose="020F0502020204030204"/>
              </a:rPr>
              <a:t>Input voltage : 7-12V</a:t>
            </a:r>
          </a:p>
          <a:p>
            <a:pPr marL="0" indent="0">
              <a:buNone/>
            </a:pPr>
            <a:r>
              <a:rPr lang="en-US" sz="2200" dirty="0">
                <a:cs typeface="Calibri" panose="020F0502020204030204"/>
              </a:rPr>
              <a:t>Digital I/O pins : 14</a:t>
            </a:r>
          </a:p>
          <a:p>
            <a:pPr marL="0" indent="0">
              <a:buNone/>
            </a:pPr>
            <a:r>
              <a:rPr lang="en-US" sz="2200" dirty="0">
                <a:ea typeface="+mn-lt"/>
                <a:cs typeface="+mn-lt"/>
              </a:rPr>
              <a:t>PWM Digital I/O Pins : 6</a:t>
            </a:r>
            <a:endParaRPr lang="en-US" dirty="0"/>
          </a:p>
          <a:p>
            <a:pPr marL="0" indent="0">
              <a:buNone/>
            </a:pPr>
            <a:r>
              <a:rPr lang="en-US" sz="2200" dirty="0">
                <a:ea typeface="+mn-lt"/>
                <a:cs typeface="+mn-lt"/>
              </a:rPr>
              <a:t>Analog Input Pins : 6</a:t>
            </a:r>
            <a:endParaRPr lang="en-US" dirty="0"/>
          </a:p>
          <a:p>
            <a:pPr marL="0" indent="0">
              <a:buNone/>
            </a:pPr>
            <a:r>
              <a:rPr lang="en-US" sz="2200" dirty="0">
                <a:cs typeface="Calibri" panose="020F0502020204030204"/>
              </a:rPr>
              <a:t>DC current per I/O pin : 20 mA</a:t>
            </a:r>
          </a:p>
          <a:p>
            <a:pPr marL="0" indent="0">
              <a:buNone/>
            </a:pPr>
            <a:r>
              <a:rPr lang="en-US" sz="2200" dirty="0">
                <a:cs typeface="Calibri" panose="020F0502020204030204"/>
              </a:rPr>
              <a:t>DC current for 3.3V pin : 50mA</a:t>
            </a:r>
          </a:p>
          <a:p>
            <a:pPr marL="0" indent="0">
              <a:buNone/>
            </a:pPr>
            <a:r>
              <a:rPr lang="en-US" sz="2200" dirty="0">
                <a:cs typeface="Calibri" panose="020F0502020204030204"/>
              </a:rPr>
              <a:t>Flash memory : </a:t>
            </a:r>
            <a:r>
              <a:rPr lang="en-US" sz="2200" dirty="0">
                <a:ea typeface="+mn-lt"/>
                <a:cs typeface="+mn-lt"/>
              </a:rPr>
              <a:t>32 KB (ATmega328P) of which 0.5 KB used by bootloader</a:t>
            </a:r>
          </a:p>
          <a:p>
            <a:pPr marL="0" indent="0">
              <a:buNone/>
            </a:pPr>
            <a:r>
              <a:rPr lang="en-US" sz="2200" dirty="0">
                <a:ea typeface="+mn-lt"/>
                <a:cs typeface="+mn-lt"/>
              </a:rPr>
              <a:t>SRAM : 2 KB (ATmega328P)</a:t>
            </a:r>
          </a:p>
          <a:p>
            <a:pPr marL="0" indent="0">
              <a:buNone/>
            </a:pPr>
            <a:r>
              <a:rPr lang="en-US" sz="2200" dirty="0">
                <a:ea typeface="+mn-lt"/>
                <a:cs typeface="+mn-lt"/>
              </a:rPr>
              <a:t>EEPROM : 1 KB (ATmega328P)</a:t>
            </a:r>
          </a:p>
          <a:p>
            <a:pPr marL="0" indent="0">
              <a:buNone/>
            </a:pPr>
            <a:r>
              <a:rPr lang="en-US" sz="2200" dirty="0">
                <a:ea typeface="+mn-lt"/>
                <a:cs typeface="+mn-lt"/>
              </a:rPr>
              <a:t>Clock speed : 16 MHz</a:t>
            </a:r>
          </a:p>
        </p:txBody>
      </p:sp>
    </p:spTree>
    <p:extLst>
      <p:ext uri="{BB962C8B-B14F-4D97-AF65-F5344CB8AC3E}">
        <p14:creationId xmlns:p14="http://schemas.microsoft.com/office/powerpoint/2010/main" val="1400699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9DC473-5611-4038-8F63-94E64E13577F}"/>
              </a:ext>
            </a:extLst>
          </p:cNvPr>
          <p:cNvSpPr>
            <a:spLocks noGrp="1"/>
          </p:cNvSpPr>
          <p:nvPr>
            <p:ph idx="1"/>
          </p:nvPr>
        </p:nvSpPr>
        <p:spPr>
          <a:xfrm>
            <a:off x="611982" y="456407"/>
            <a:ext cx="10741818" cy="5720556"/>
          </a:xfrm>
        </p:spPr>
        <p:txBody>
          <a:bodyPr vert="horz" lIns="91440" tIns="45720" rIns="91440" bIns="45720" rtlCol="0" anchor="t">
            <a:normAutofit/>
          </a:bodyPr>
          <a:lstStyle/>
          <a:p>
            <a:pPr marL="0" indent="0" algn="ctr">
              <a:buNone/>
            </a:pPr>
            <a:r>
              <a:rPr lang="en-US" sz="3000" b="1" dirty="0">
                <a:cs typeface="Calibri" panose="020F0502020204030204"/>
              </a:rPr>
              <a:t>3. Gyroscope Sensor MPU6050</a:t>
            </a:r>
            <a:endParaRPr lang="en-US"/>
          </a:p>
          <a:p>
            <a:pPr marL="0" indent="0" algn="ctr">
              <a:buNone/>
            </a:pPr>
            <a:endParaRPr lang="en-US" sz="3000" b="1">
              <a:cs typeface="Calibri" panose="020F0502020204030204"/>
            </a:endParaRPr>
          </a:p>
          <a:p>
            <a:pPr marL="342900" indent="-342900"/>
            <a:r>
              <a:rPr lang="en-US" sz="2200" dirty="0">
                <a:cs typeface="Calibri" panose="020F0502020204030204"/>
              </a:rPr>
              <a:t>Gyroscope</a:t>
            </a:r>
            <a:r>
              <a:rPr lang="en-US" sz="2200" dirty="0">
                <a:ea typeface="+mn-lt"/>
                <a:cs typeface="+mn-lt"/>
              </a:rPr>
              <a:t> sensor is a device that can measure and maintain the orientation and angular velocity of an object. </a:t>
            </a:r>
            <a:endParaRPr lang="en-US">
              <a:cs typeface="Calibri" panose="020F0502020204030204"/>
            </a:endParaRPr>
          </a:p>
          <a:p>
            <a:pPr marL="342900" indent="-342900"/>
            <a:r>
              <a:rPr lang="en-US" sz="2200">
                <a:ea typeface="+mn-lt"/>
                <a:cs typeface="+mn-lt"/>
              </a:rPr>
              <a:t>These are more advanced than accelerometers. </a:t>
            </a:r>
            <a:endParaRPr lang="en-US">
              <a:ea typeface="+mn-lt"/>
              <a:cs typeface="+mn-lt"/>
            </a:endParaRPr>
          </a:p>
          <a:p>
            <a:pPr marL="342900" indent="-342900"/>
            <a:r>
              <a:rPr lang="en-US" sz="2200">
                <a:ea typeface="+mn-lt"/>
                <a:cs typeface="+mn-lt"/>
              </a:rPr>
              <a:t>These can measure the </a:t>
            </a:r>
            <a:r>
              <a:rPr lang="en-US" sz="2200" dirty="0">
                <a:ea typeface="+mn-lt"/>
                <a:cs typeface="+mn-lt"/>
              </a:rPr>
              <a:t>tilt and lateral orientation of the object whereas accelerometer can only measure the linear motion.</a:t>
            </a:r>
            <a:endParaRPr lang="en-US">
              <a:cs typeface="Calibri"/>
            </a:endParaRPr>
          </a:p>
          <a:p>
            <a:pPr marL="0" indent="0">
              <a:buNone/>
            </a:pPr>
            <a:endParaRPr lang="en-US" sz="2200" dirty="0">
              <a:cs typeface="Calibri"/>
            </a:endParaRPr>
          </a:p>
        </p:txBody>
      </p:sp>
      <p:pic>
        <p:nvPicPr>
          <p:cNvPr id="2" name="Picture 3" descr="A picture containing electronics, circuit&#10;&#10;Description automatically generated">
            <a:extLst>
              <a:ext uri="{FF2B5EF4-FFF2-40B4-BE49-F238E27FC236}">
                <a16:creationId xmlns:a16="http://schemas.microsoft.com/office/drawing/2014/main" id="{A0BEED2F-E196-45F0-97AB-6330B9F32BF9}"/>
              </a:ext>
            </a:extLst>
          </p:cNvPr>
          <p:cNvPicPr>
            <a:picLocks noChangeAspect="1"/>
          </p:cNvPicPr>
          <p:nvPr/>
        </p:nvPicPr>
        <p:blipFill>
          <a:blip r:embed="rId2"/>
          <a:stretch>
            <a:fillRect/>
          </a:stretch>
        </p:blipFill>
        <p:spPr>
          <a:xfrm>
            <a:off x="4645819" y="3514725"/>
            <a:ext cx="2400300" cy="2400300"/>
          </a:xfrm>
          <a:prstGeom prst="rect">
            <a:avLst/>
          </a:prstGeom>
        </p:spPr>
      </p:pic>
    </p:spTree>
    <p:extLst>
      <p:ext uri="{BB962C8B-B14F-4D97-AF65-F5344CB8AC3E}">
        <p14:creationId xmlns:p14="http://schemas.microsoft.com/office/powerpoint/2010/main" val="1634323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8B555D-87E1-4771-9AC6-EB5F335BE015}"/>
              </a:ext>
            </a:extLst>
          </p:cNvPr>
          <p:cNvSpPr>
            <a:spLocks noGrp="1"/>
          </p:cNvSpPr>
          <p:nvPr>
            <p:ph idx="1"/>
          </p:nvPr>
        </p:nvSpPr>
        <p:spPr>
          <a:xfrm>
            <a:off x="701723" y="551834"/>
            <a:ext cx="10652077" cy="5625129"/>
          </a:xfrm>
        </p:spPr>
        <p:txBody>
          <a:bodyPr vert="horz" lIns="91440" tIns="45720" rIns="91440" bIns="45720" rtlCol="0" anchor="t">
            <a:normAutofit/>
          </a:bodyPr>
          <a:lstStyle/>
          <a:p>
            <a:pPr marL="0" indent="0">
              <a:buNone/>
            </a:pPr>
            <a:endParaRPr lang="en-US" sz="2200" b="1" dirty="0">
              <a:ea typeface="+mn-lt"/>
              <a:cs typeface="+mn-lt"/>
            </a:endParaRPr>
          </a:p>
          <a:p>
            <a:pPr marL="0" indent="0">
              <a:buNone/>
            </a:pPr>
            <a:r>
              <a:rPr lang="en-US" sz="2200" b="1">
                <a:ea typeface="+mn-lt"/>
                <a:cs typeface="+mn-lt"/>
              </a:rPr>
              <a:t>Specifications</a:t>
            </a:r>
            <a:endParaRPr lang="en-US" sz="2200" b="1" dirty="0">
              <a:ea typeface="+mn-lt"/>
              <a:cs typeface="+mn-lt"/>
            </a:endParaRPr>
          </a:p>
          <a:p>
            <a:pPr>
              <a:buFont typeface="Arial"/>
              <a:buChar char="•"/>
            </a:pPr>
            <a:r>
              <a:rPr lang="en-US" sz="2200" dirty="0">
                <a:ea typeface="+mn-lt"/>
                <a:cs typeface="+mn-lt"/>
              </a:rPr>
              <a:t>Three-axis gyroscope and three-axis accelerometer</a:t>
            </a:r>
            <a:endParaRPr lang="en-US" sz="2200" dirty="0">
              <a:cs typeface="Calibri"/>
            </a:endParaRPr>
          </a:p>
          <a:p>
            <a:pPr>
              <a:buFont typeface="Arial"/>
              <a:buChar char="•"/>
            </a:pPr>
            <a:r>
              <a:rPr lang="en-US" sz="2200" dirty="0">
                <a:ea typeface="+mn-lt"/>
                <a:cs typeface="+mn-lt"/>
              </a:rPr>
              <a:t>Power Supply: 4.3 to 9 V </a:t>
            </a:r>
            <a:endParaRPr lang="en-US" sz="2200" dirty="0">
              <a:cs typeface="Calibri"/>
            </a:endParaRPr>
          </a:p>
          <a:p>
            <a:pPr>
              <a:buFont typeface="Arial"/>
              <a:buChar char="•"/>
            </a:pPr>
            <a:r>
              <a:rPr lang="en-US" sz="2200" dirty="0">
                <a:ea typeface="+mn-lt"/>
                <a:cs typeface="+mn-lt"/>
              </a:rPr>
              <a:t>Communication Modes: standard IIC (I2C) communications protocol</a:t>
            </a:r>
            <a:endParaRPr lang="en-US" sz="2200" dirty="0">
              <a:cs typeface="Calibri"/>
            </a:endParaRPr>
          </a:p>
          <a:p>
            <a:pPr>
              <a:buFont typeface="Arial"/>
              <a:buChar char="•"/>
            </a:pPr>
            <a:r>
              <a:rPr lang="en-US" sz="2200" dirty="0">
                <a:ea typeface="+mn-lt"/>
                <a:cs typeface="+mn-lt"/>
              </a:rPr>
              <a:t>Chip built-in 16bit ADC converter, 16-bit data output</a:t>
            </a:r>
            <a:endParaRPr lang="en-US" sz="2200" dirty="0">
              <a:cs typeface="Calibri"/>
            </a:endParaRPr>
          </a:p>
          <a:p>
            <a:pPr>
              <a:buFont typeface="Arial"/>
              <a:buChar char="•"/>
            </a:pPr>
            <a:r>
              <a:rPr lang="en-US" sz="2200" dirty="0">
                <a:ea typeface="+mn-lt"/>
                <a:cs typeface="+mn-lt"/>
              </a:rPr>
              <a:t>Gyroscope Range: +/-250, +/-500, +/-1000, +/-2000 °/s</a:t>
            </a:r>
            <a:endParaRPr lang="en-US" sz="2200" dirty="0">
              <a:cs typeface="Calibri"/>
            </a:endParaRPr>
          </a:p>
          <a:p>
            <a:pPr>
              <a:buFont typeface="Arial"/>
              <a:buChar char="•"/>
            </a:pPr>
            <a:r>
              <a:rPr lang="en-US" sz="2200" dirty="0">
                <a:ea typeface="+mn-lt"/>
                <a:cs typeface="+mn-lt"/>
              </a:rPr>
              <a:t>Acceleration Range: +/-2g, +/-4g, +/-8g, +/-16g</a:t>
            </a:r>
            <a:endParaRPr lang="en-US" sz="2200" dirty="0"/>
          </a:p>
          <a:p>
            <a:pPr marL="0" indent="0">
              <a:buNone/>
            </a:pPr>
            <a:endParaRPr lang="en-US" dirty="0">
              <a:cs typeface="Calibri" panose="020F0502020204030204"/>
            </a:endParaRPr>
          </a:p>
        </p:txBody>
      </p:sp>
    </p:spTree>
    <p:extLst>
      <p:ext uri="{BB962C8B-B14F-4D97-AF65-F5344CB8AC3E}">
        <p14:creationId xmlns:p14="http://schemas.microsoft.com/office/powerpoint/2010/main" val="63699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982</cp:revision>
  <dcterms:created xsi:type="dcterms:W3CDTF">2020-10-14T19:27:55Z</dcterms:created>
  <dcterms:modified xsi:type="dcterms:W3CDTF">2020-10-16T00:41:40Z</dcterms:modified>
</cp:coreProperties>
</file>

<file path=docProps/thumbnail.jpeg>
</file>